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2.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3.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4.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5.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6.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7.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8.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708" r:id="rId4"/>
    <p:sldMasterId id="2147483720" r:id="rId5"/>
    <p:sldMasterId id="2147483732" r:id="rId6"/>
    <p:sldMasterId id="2147483744" r:id="rId7"/>
    <p:sldMasterId id="2147483756" r:id="rId8"/>
    <p:sldMasterId id="2147483768" r:id="rId9"/>
    <p:sldMasterId id="2147483780" r:id="rId10"/>
    <p:sldMasterId id="2147483798" r:id="rId11"/>
    <p:sldMasterId id="2147483810" r:id="rId12"/>
    <p:sldMasterId id="2147483828" r:id="rId13"/>
    <p:sldMasterId id="2147483846" r:id="rId14"/>
    <p:sldMasterId id="2147483858" r:id="rId15"/>
    <p:sldMasterId id="2147483870" r:id="rId16"/>
    <p:sldMasterId id="2147483882" r:id="rId17"/>
    <p:sldMasterId id="2147483894" r:id="rId18"/>
    <p:sldMasterId id="2147483906" r:id="rId19"/>
  </p:sldMasterIdLst>
  <p:notesMasterIdLst>
    <p:notesMasterId r:id="rId95"/>
  </p:notesMasterIdLst>
  <p:sldIdLst>
    <p:sldId id="257" r:id="rId20"/>
    <p:sldId id="258" r:id="rId21"/>
    <p:sldId id="259" r:id="rId22"/>
    <p:sldId id="260" r:id="rId23"/>
    <p:sldId id="266" r:id="rId24"/>
    <p:sldId id="281" r:id="rId25"/>
    <p:sldId id="262" r:id="rId26"/>
    <p:sldId id="280" r:id="rId27"/>
    <p:sldId id="261" r:id="rId28"/>
    <p:sldId id="263" r:id="rId29"/>
    <p:sldId id="264" r:id="rId30"/>
    <p:sldId id="275" r:id="rId31"/>
    <p:sldId id="268" r:id="rId32"/>
    <p:sldId id="286" r:id="rId33"/>
    <p:sldId id="256" r:id="rId34"/>
    <p:sldId id="269" r:id="rId35"/>
    <p:sldId id="270" r:id="rId36"/>
    <p:sldId id="276" r:id="rId37"/>
    <p:sldId id="277" r:id="rId38"/>
    <p:sldId id="271" r:id="rId39"/>
    <p:sldId id="274" r:id="rId40"/>
    <p:sldId id="278" r:id="rId41"/>
    <p:sldId id="287" r:id="rId42"/>
    <p:sldId id="283" r:id="rId43"/>
    <p:sldId id="290" r:id="rId44"/>
    <p:sldId id="279" r:id="rId45"/>
    <p:sldId id="273" r:id="rId46"/>
    <p:sldId id="301" r:id="rId47"/>
    <p:sldId id="284" r:id="rId48"/>
    <p:sldId id="285" r:id="rId49"/>
    <p:sldId id="291" r:id="rId50"/>
    <p:sldId id="292" r:id="rId51"/>
    <p:sldId id="293" r:id="rId52"/>
    <p:sldId id="306" r:id="rId53"/>
    <p:sldId id="307" r:id="rId54"/>
    <p:sldId id="294" r:id="rId55"/>
    <p:sldId id="305" r:id="rId56"/>
    <p:sldId id="288" r:id="rId57"/>
    <p:sldId id="297" r:id="rId58"/>
    <p:sldId id="289" r:id="rId59"/>
    <p:sldId id="296" r:id="rId60"/>
    <p:sldId id="295" r:id="rId61"/>
    <p:sldId id="303" r:id="rId62"/>
    <p:sldId id="302" r:id="rId63"/>
    <p:sldId id="304" r:id="rId64"/>
    <p:sldId id="339" r:id="rId65"/>
    <p:sldId id="335" r:id="rId66"/>
    <p:sldId id="334" r:id="rId67"/>
    <p:sldId id="332" r:id="rId68"/>
    <p:sldId id="330" r:id="rId69"/>
    <p:sldId id="299" r:id="rId70"/>
    <p:sldId id="328" r:id="rId71"/>
    <p:sldId id="327" r:id="rId72"/>
    <p:sldId id="326" r:id="rId73"/>
    <p:sldId id="329" r:id="rId74"/>
    <p:sldId id="310" r:id="rId75"/>
    <p:sldId id="312" r:id="rId76"/>
    <p:sldId id="311" r:id="rId77"/>
    <p:sldId id="338" r:id="rId78"/>
    <p:sldId id="308" r:id="rId79"/>
    <p:sldId id="313" r:id="rId80"/>
    <p:sldId id="315" r:id="rId81"/>
    <p:sldId id="318" r:id="rId82"/>
    <p:sldId id="319" r:id="rId83"/>
    <p:sldId id="320" r:id="rId84"/>
    <p:sldId id="321" r:id="rId85"/>
    <p:sldId id="322" r:id="rId86"/>
    <p:sldId id="323" r:id="rId87"/>
    <p:sldId id="324" r:id="rId88"/>
    <p:sldId id="325" r:id="rId89"/>
    <p:sldId id="314" r:id="rId90"/>
    <p:sldId id="317" r:id="rId91"/>
    <p:sldId id="300" r:id="rId92"/>
    <p:sldId id="272" r:id="rId93"/>
    <p:sldId id="336" r:id="rId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B3FBFF"/>
    <a:srgbClr val="2002A2"/>
    <a:srgbClr val="B2F4EC"/>
    <a:srgbClr val="D4ECBA"/>
    <a:srgbClr val="6F02AC"/>
    <a:srgbClr val="01A394"/>
    <a:srgbClr val="029C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47" autoAdjust="0"/>
    <p:restoredTop sz="95389" autoAdjust="0"/>
  </p:normalViewPr>
  <p:slideViewPr>
    <p:cSldViewPr>
      <p:cViewPr varScale="1">
        <p:scale>
          <a:sx n="88" d="100"/>
          <a:sy n="88" d="100"/>
        </p:scale>
        <p:origin x="-1608" y="-96"/>
      </p:cViewPr>
      <p:guideLst>
        <p:guide orient="horz" pos="2160"/>
        <p:guide pos="2880"/>
      </p:guideLst>
    </p:cSldViewPr>
  </p:slideViewPr>
  <p:notesTextViewPr>
    <p:cViewPr>
      <p:scale>
        <a:sx n="1" d="1"/>
        <a:sy n="1" d="1"/>
      </p:scale>
      <p:origin x="0" y="0"/>
    </p:cViewPr>
  </p:notesTextViewPr>
  <p:sorterViewPr>
    <p:cViewPr>
      <p:scale>
        <a:sx n="100" d="100"/>
        <a:sy n="100" d="100"/>
      </p:scale>
      <p:origin x="0" y="95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openxmlformats.org/officeDocument/2006/relationships/slide" Target="slides/slide44.xml"/><Relationship Id="rId68" Type="http://schemas.openxmlformats.org/officeDocument/2006/relationships/slide" Target="slides/slide49.xml"/><Relationship Id="rId76" Type="http://schemas.openxmlformats.org/officeDocument/2006/relationships/slide" Target="slides/slide57.xml"/><Relationship Id="rId84" Type="http://schemas.openxmlformats.org/officeDocument/2006/relationships/slide" Target="slides/slide65.xml"/><Relationship Id="rId89" Type="http://schemas.openxmlformats.org/officeDocument/2006/relationships/slide" Target="slides/slide70.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slide" Target="slides/slide60.xml"/><Relationship Id="rId87" Type="http://schemas.openxmlformats.org/officeDocument/2006/relationships/slide" Target="slides/slide68.xml"/><Relationship Id="rId5" Type="http://schemas.openxmlformats.org/officeDocument/2006/relationships/slideMaster" Target="slideMasters/slideMaster5.xml"/><Relationship Id="rId61" Type="http://schemas.openxmlformats.org/officeDocument/2006/relationships/slide" Target="slides/slide42.xml"/><Relationship Id="rId82" Type="http://schemas.openxmlformats.org/officeDocument/2006/relationships/slide" Target="slides/slide63.xml"/><Relationship Id="rId90" Type="http://schemas.openxmlformats.org/officeDocument/2006/relationships/slide" Target="slides/slide71.xml"/><Relationship Id="rId95" Type="http://schemas.openxmlformats.org/officeDocument/2006/relationships/notesMaster" Target="notesMasters/notes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93" Type="http://schemas.openxmlformats.org/officeDocument/2006/relationships/slide" Target="slides/slide74.xml"/><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A80902-8A0F-4C78-B780-FE6586B6F6FD}" type="datetimeFigureOut">
              <a:rPr lang="en-US" smtClean="0"/>
              <a:t>7/25/2015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C85BA0-20F7-4790-8072-C2C1488D796A}" type="slidenum">
              <a:rPr lang="en-US" smtClean="0"/>
              <a:t>‹#›</a:t>
            </a:fld>
            <a:endParaRPr lang="en-US"/>
          </a:p>
        </p:txBody>
      </p:sp>
    </p:spTree>
    <p:extLst>
      <p:ext uri="{BB962C8B-B14F-4D97-AF65-F5344CB8AC3E}">
        <p14:creationId xmlns:p14="http://schemas.microsoft.com/office/powerpoint/2010/main" val="642897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en.wikipedia.org/wiki/Reticular_activating_syste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en.wikipedia.org/wiki/Reticular_activating_syste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5205A2-FA5A-42A0-BCAD-2ED7BA9E6479}" type="slidenum">
              <a:rPr lang="en-US">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059889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 marR="0" lvl="0" indent="0" algn="l" defTabSz="914400" rtl="0" eaLnBrk="1" fontAlgn="auto" latinLnBrk="0" hangingPunct="1">
              <a:lnSpc>
                <a:spcPct val="100000"/>
              </a:lnSpc>
              <a:spcBef>
                <a:spcPts val="600"/>
              </a:spcBef>
              <a:spcAft>
                <a:spcPts val="0"/>
              </a:spcAft>
              <a:buClr>
                <a:srgbClr val="4F81BD"/>
              </a:buClr>
              <a:buSzPct val="80000"/>
              <a:buFont typeface="Wingdings 2"/>
              <a:buNone/>
              <a:tabLst/>
              <a:defRPr/>
            </a:pPr>
            <a:r>
              <a:rPr kumimoji="0" lang="en-US" sz="1400" b="0" i="0" u="none" strike="noStrike" kern="1200" cap="none" spc="0" normalizeH="0" baseline="0" noProof="0" dirty="0" smtClean="0">
                <a:ln>
                  <a:noFill/>
                </a:ln>
                <a:solidFill>
                  <a:srgbClr val="1F497D">
                    <a:shade val="30000"/>
                    <a:satMod val="150000"/>
                  </a:srgbClr>
                </a:solidFill>
                <a:effectLst/>
                <a:uLnTx/>
                <a:uFillTx/>
                <a:latin typeface="Gill Sans MT"/>
              </a:rPr>
              <a:t>When learning,  the brain produces beta waves. The striatum activates first, sees the pieces of the puzzle, then the prefrontal cortex acts and puts the pieces together, working in sync with the striatum. </a:t>
            </a:r>
            <a:r>
              <a:rPr lang="en-US" sz="1400" dirty="0" smtClean="0"/>
              <a:t>Category-learning results in new functional circuits between these two areas, and these functional circuits are rhythm-based, </a:t>
            </a:r>
            <a:endParaRPr kumimoji="0" lang="en-US" sz="1400" b="0" i="0" u="none" strike="noStrike" kern="1200" cap="none" spc="0" normalizeH="0" baseline="0" noProof="0" dirty="0" smtClean="0">
              <a:ln>
                <a:noFill/>
              </a:ln>
              <a:solidFill>
                <a:srgbClr val="1F497D">
                  <a:shade val="30000"/>
                  <a:satMod val="150000"/>
                </a:srgbClr>
              </a:solidFill>
              <a:effectLst/>
              <a:uLnTx/>
              <a:uFillTx/>
              <a:latin typeface="Gill Sans MT"/>
            </a:endParaRPr>
          </a:p>
          <a:p>
            <a:endParaRPr lang="en-US" dirty="0"/>
          </a:p>
        </p:txBody>
      </p:sp>
      <p:sp>
        <p:nvSpPr>
          <p:cNvPr id="4" name="Slide Number Placeholder 3"/>
          <p:cNvSpPr>
            <a:spLocks noGrp="1"/>
          </p:cNvSpPr>
          <p:nvPr>
            <p:ph type="sldNum" sz="quarter" idx="10"/>
          </p:nvPr>
        </p:nvSpPr>
        <p:spPr/>
        <p:txBody>
          <a:bodyPr/>
          <a:lstStyle/>
          <a:p>
            <a:fld id="{E08DC6D0-3F75-46DC-B9AF-63E8BED42864}"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248741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1. </a:t>
            </a:r>
            <a:r>
              <a:rPr lang="en-US" sz="1200" dirty="0" smtClean="0">
                <a:solidFill>
                  <a:schemeClr val="accent6">
                    <a:lumMod val="60000"/>
                    <a:lumOff val="40000"/>
                  </a:schemeClr>
                </a:solidFill>
                <a:latin typeface="Times New Roman" pitchFamily="18" charset="0"/>
                <a:cs typeface="Times New Roman" pitchFamily="18" charset="0"/>
              </a:rPr>
              <a:t>Episodic</a:t>
            </a:r>
            <a:endParaRPr lang="en-US" sz="1200" dirty="0" smtClean="0">
              <a:solidFill>
                <a:schemeClr val="accent6">
                  <a:lumMod val="60000"/>
                  <a:lumOff val="40000"/>
                </a:schemeClr>
              </a:solidFill>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Memories which are actually perceived and known;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For Ex: An </a:t>
            </a:r>
            <a:r>
              <a:rPr lang="en-US" sz="1200" dirty="0" smtClean="0">
                <a:solidFill>
                  <a:srgbClr val="C00000"/>
                </a:solidFill>
                <a:latin typeface="Times New Roman" pitchFamily="18" charset="0"/>
                <a:cs typeface="Times New Roman" pitchFamily="18" charset="0"/>
              </a:rPr>
              <a:t>actual</a:t>
            </a:r>
            <a:r>
              <a:rPr lang="en-US" sz="1200" dirty="0" smtClean="0">
                <a:latin typeface="Times New Roman" pitchFamily="18" charset="0"/>
                <a:cs typeface="Times New Roman" pitchFamily="18" charset="0"/>
              </a:rPr>
              <a:t> memory of riding your bike to school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the day you almost got hit  by a car. A </a:t>
            </a:r>
            <a:r>
              <a:rPr lang="en-US" sz="1200" dirty="0" smtClean="0">
                <a:solidFill>
                  <a:srgbClr val="C00000"/>
                </a:solidFill>
                <a:latin typeface="Times New Roman" pitchFamily="18" charset="0"/>
                <a:cs typeface="Times New Roman" pitchFamily="18" charset="0"/>
              </a:rPr>
              <a:t>distinct </a:t>
            </a:r>
            <a:r>
              <a:rPr lang="en-US" sz="1200" dirty="0" smtClean="0">
                <a:latin typeface="Times New Roman" pitchFamily="18" charset="0"/>
                <a:cs typeface="Times New Roman" pitchFamily="18" charset="0"/>
              </a:rPr>
              <a:t>memory/event</a:t>
            </a:r>
            <a:endParaRPr lang="en-US" sz="1200" dirty="0" smtClean="0">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2. </a:t>
            </a:r>
            <a:r>
              <a:rPr lang="en-US" sz="1200" dirty="0" smtClean="0">
                <a:solidFill>
                  <a:schemeClr val="accent6">
                    <a:lumMod val="60000"/>
                    <a:lumOff val="40000"/>
                  </a:schemeClr>
                </a:solidFill>
                <a:latin typeface="Times New Roman" pitchFamily="18" charset="0"/>
                <a:cs typeface="Times New Roman" pitchFamily="18" charset="0"/>
              </a:rPr>
              <a:t>Procedural memory</a:t>
            </a:r>
            <a:endParaRPr lang="en-US" sz="1200" dirty="0" smtClean="0">
              <a:solidFill>
                <a:schemeClr val="accent6">
                  <a:lumMod val="60000"/>
                  <a:lumOff val="40000"/>
                </a:schemeClr>
              </a:solidFill>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Procedural is the steps to doing something, or learning to do it;  </a:t>
            </a:r>
            <a:r>
              <a:rPr lang="en-US" sz="1200" dirty="0" smtClean="0">
                <a:solidFill>
                  <a:srgbClr val="C00000"/>
                </a:solidFill>
                <a:latin typeface="Times New Roman" pitchFamily="18" charset="0"/>
                <a:cs typeface="Times New Roman" pitchFamily="18" charset="0"/>
              </a:rPr>
              <a:t>Learning How</a:t>
            </a:r>
            <a:r>
              <a:rPr lang="en-US" sz="1200" dirty="0" smtClean="0">
                <a:solidFill>
                  <a:schemeClr val="accent2">
                    <a:lumMod val="40000"/>
                    <a:lumOff val="60000"/>
                  </a:schemeClr>
                </a:solidFill>
                <a:latin typeface="Times New Roman" pitchFamily="18" charset="0"/>
                <a:cs typeface="Times New Roman" pitchFamily="18" charset="0"/>
              </a:rPr>
              <a:t> </a:t>
            </a:r>
            <a:r>
              <a:rPr lang="en-US" sz="1200" dirty="0" smtClean="0">
                <a:latin typeface="Times New Roman" pitchFamily="18" charset="0"/>
                <a:cs typeface="Times New Roman" pitchFamily="18" charset="0"/>
              </a:rPr>
              <a:t>to ride a bike</a:t>
            </a:r>
            <a:endParaRPr lang="en-US" sz="1200" dirty="0" smtClean="0">
              <a:latin typeface="Arial" pitchFamily="34" charset="0"/>
            </a:endParaRPr>
          </a:p>
          <a:p>
            <a:pPr marL="0" lvl="0" indent="0" eaLnBrk="0" fontAlgn="base" hangingPunct="0">
              <a:spcBef>
                <a:spcPct val="0"/>
              </a:spcBef>
              <a:spcAft>
                <a:spcPct val="0"/>
              </a:spcAft>
              <a:buNone/>
            </a:pPr>
            <a:endParaRPr lang="en-US" sz="1200" dirty="0" smtClean="0">
              <a:latin typeface="Times New Roman" pitchFamily="18" charset="0"/>
              <a:cs typeface="Times New Roman" pitchFamily="18"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3.</a:t>
            </a:r>
            <a:r>
              <a:rPr lang="en-US" sz="1200" dirty="0" smtClean="0">
                <a:solidFill>
                  <a:schemeClr val="accent6">
                    <a:lumMod val="60000"/>
                    <a:lumOff val="40000"/>
                  </a:schemeClr>
                </a:solidFill>
                <a:latin typeface="Times New Roman" pitchFamily="18" charset="0"/>
                <a:cs typeface="Times New Roman" pitchFamily="18" charset="0"/>
              </a:rPr>
              <a:t> Semantics</a:t>
            </a:r>
            <a:endParaRPr lang="en-US" sz="1200" dirty="0" smtClean="0">
              <a:solidFill>
                <a:schemeClr val="accent6">
                  <a:lumMod val="60000"/>
                  <a:lumOff val="40000"/>
                </a:schemeClr>
              </a:solidFill>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Semantics are long term memory;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it is the symbols and meanings that the symbol emotes (with a feeling), or connects in general to something, but </a:t>
            </a:r>
            <a:r>
              <a:rPr lang="en-US" sz="1200" dirty="0" smtClean="0">
                <a:solidFill>
                  <a:srgbClr val="C00000"/>
                </a:solidFill>
                <a:latin typeface="Times New Roman" pitchFamily="18" charset="0"/>
                <a:cs typeface="Times New Roman" pitchFamily="18" charset="0"/>
              </a:rPr>
              <a:t>not an actual specific experience or a specific thing. 	</a:t>
            </a:r>
          </a:p>
          <a:p>
            <a:pPr marL="0" lvl="0" indent="0" eaLnBrk="0" fontAlgn="base" hangingPunct="0">
              <a:spcBef>
                <a:spcPct val="0"/>
              </a:spcBef>
              <a:spcAft>
                <a:spcPct val="0"/>
              </a:spcAft>
              <a:buNone/>
            </a:pPr>
            <a:r>
              <a:rPr lang="en-US" sz="1200" dirty="0" smtClean="0">
                <a:solidFill>
                  <a:srgbClr val="C00000"/>
                </a:solidFill>
                <a:latin typeface="Times New Roman" pitchFamily="18" charset="0"/>
                <a:cs typeface="Times New Roman" pitchFamily="18" charset="0"/>
              </a:rPr>
              <a:t>Semantics are general knowledge</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Dreams are filled with metaphors and semantics mixed in with episodic memory and learning</a:t>
            </a:r>
            <a:endParaRPr lang="en-US" sz="1200" dirty="0" smtClean="0">
              <a:latin typeface="Arial" pitchFamily="34" charset="0"/>
            </a:endParaRPr>
          </a:p>
          <a:p>
            <a:pPr marL="0" lvl="0" indent="0" eaLnBrk="0" fontAlgn="base" hangingPunct="0">
              <a:spcBef>
                <a:spcPct val="0"/>
              </a:spcBef>
              <a:spcAft>
                <a:spcPct val="0"/>
              </a:spcAft>
              <a:buNone/>
            </a:pPr>
            <a:endParaRPr lang="en-US" sz="1200" dirty="0" smtClean="0">
              <a:latin typeface="Times New Roman" pitchFamily="18" charset="0"/>
              <a:ea typeface="Calibri" pitchFamily="34" charset="0"/>
              <a:cs typeface="Times New Roman" pitchFamily="18" charset="0"/>
            </a:endParaRPr>
          </a:p>
          <a:p>
            <a:pPr marL="0" lvl="0" indent="0" eaLnBrk="0" fontAlgn="base" hangingPunct="0">
              <a:spcBef>
                <a:spcPct val="0"/>
              </a:spcBef>
              <a:spcAft>
                <a:spcPct val="0"/>
              </a:spcAft>
              <a:buNone/>
            </a:pPr>
            <a:r>
              <a:rPr lang="en-US" sz="1200" dirty="0" smtClean="0">
                <a:latin typeface="Times New Roman" pitchFamily="18" charset="0"/>
                <a:ea typeface="Calibri" pitchFamily="34" charset="0"/>
                <a:cs typeface="Times New Roman" pitchFamily="18" charset="0"/>
              </a:rPr>
              <a:t>Think of everything we put into our brain,  (some of it is your thoughts and some is not. Some is nonsense and some is not)  and then think about  what ends up in your dreams)</a:t>
            </a:r>
            <a:endParaRPr lang="en-US" sz="1200"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98C087BE-DC22-4E1D-ADAE-E1D84994E18F}"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36406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 of the medial temporal lobe for memory, part of the medial prefrontal cortex for theory of mind, and the posterior cingulate cortex for integration</a:t>
            </a:r>
            <a:endParaRPr lang="en-US" dirty="0"/>
          </a:p>
        </p:txBody>
      </p:sp>
      <p:sp>
        <p:nvSpPr>
          <p:cNvPr id="4" name="Slide Number Placeholder 3"/>
          <p:cNvSpPr>
            <a:spLocks noGrp="1"/>
          </p:cNvSpPr>
          <p:nvPr>
            <p:ph type="sldNum" sz="quarter" idx="10"/>
          </p:nvPr>
        </p:nvSpPr>
        <p:spPr/>
        <p:txBody>
          <a:bodyPr/>
          <a:lstStyle/>
          <a:p>
            <a:fld id="{41C85BA0-20F7-4790-8072-C2C1488D796A}" type="slidenum">
              <a:rPr lang="en-US" smtClean="0"/>
              <a:t>49</a:t>
            </a:fld>
            <a:endParaRPr lang="en-US"/>
          </a:p>
        </p:txBody>
      </p:sp>
    </p:spTree>
    <p:extLst>
      <p:ext uri="{BB962C8B-B14F-4D97-AF65-F5344CB8AC3E}">
        <p14:creationId xmlns:p14="http://schemas.microsoft.com/office/powerpoint/2010/main" val="3292385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001869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 dreaming is characterized by low serotonin levels and high acetylcholine levels,(a neurotransmitter to the periphery and CN (central nervous</a:t>
            </a:r>
            <a:r>
              <a:rPr lang="en-US" baseline="0" dirty="0" smtClean="0"/>
              <a:t> </a:t>
            </a:r>
            <a:r>
              <a:rPr lang="en-US" dirty="0" smtClean="0"/>
              <a:t>system) norepinephrine</a:t>
            </a:r>
          </a:p>
          <a:p>
            <a:r>
              <a:rPr lang="en-US" dirty="0" smtClean="0"/>
              <a:t> which may explain why dreams are so hard to remember: they are never encoded in short-term memory in the first place.  When we wake up, serotonin floods the brain and our dream experiences from just a moment before are carried away by the tide.</a:t>
            </a:r>
          </a:p>
          <a:p>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3018941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Nerve-signaling chemicals called </a:t>
            </a:r>
            <a:r>
              <a:rPr lang="en-US" sz="1200" i="1" kern="1200" dirty="0" smtClean="0">
                <a:solidFill>
                  <a:schemeClr val="tx1"/>
                </a:solidFill>
                <a:effectLst/>
                <a:latin typeface="+mn-lt"/>
                <a:ea typeface="+mn-ea"/>
                <a:cs typeface="+mn-cs"/>
              </a:rPr>
              <a:t>neurotransmitters</a:t>
            </a:r>
            <a:r>
              <a:rPr lang="en-US" sz="1200" kern="1200" dirty="0" smtClean="0">
                <a:solidFill>
                  <a:schemeClr val="tx1"/>
                </a:solidFill>
                <a:effectLst/>
                <a:latin typeface="+mn-lt"/>
                <a:ea typeface="+mn-ea"/>
                <a:cs typeface="+mn-cs"/>
              </a:rPr>
              <a:t> control whether we are asleep or awake by acting on different groups of nerve cells, or neurons, in the brain. Neurons in the brainstem, which connects the brain with the spinal cord, produce neurotransmitters such as serotonin and norepinephrine that keep some parts of the brain active while we are awake. Other neurons at the base of the brain begin signaling when we fall asleep. These neurons appear to "switch off" the signals that keep us awake. Research also suggests that a chemical called adenosine builds up in our blood while we are awake and causes drowsiness. This chemical gradually breaks down while we sleep.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172964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brain consists of billions of neurons in different regions that use electricity as a way to communicate with one another. When your synapses are firing in synchrony, they create unified combinations of millions of neurons marching in lockstep as a harmonized "neural network" that is linked to a specific state of consciousness, your thoughts, and your mood. </a:t>
            </a:r>
          </a:p>
          <a:p>
            <a:r>
              <a:rPr lang="en-US" dirty="0" smtClean="0"/>
              <a:t>The combination of synchronized electrical activity in the brain is called a "brain wave" because of its cyclic and "wave-like" in nature</a:t>
            </a:r>
          </a:p>
          <a:p>
            <a:endParaRPr lang="en-US" dirty="0"/>
          </a:p>
        </p:txBody>
      </p:sp>
      <p:sp>
        <p:nvSpPr>
          <p:cNvPr id="4" name="Slide Number Placeholder 3"/>
          <p:cNvSpPr>
            <a:spLocks noGrp="1"/>
          </p:cNvSpPr>
          <p:nvPr>
            <p:ph type="sldNum" sz="quarter" idx="10"/>
          </p:nvPr>
        </p:nvSpPr>
        <p:spPr/>
        <p:txBody>
          <a:bodyPr/>
          <a:lstStyle/>
          <a:p>
            <a:fld id="{41C85BA0-20F7-4790-8072-C2C1488D796A}" type="slidenum">
              <a:rPr lang="en-US" smtClean="0"/>
              <a:t>58</a:t>
            </a:fld>
            <a:endParaRPr lang="en-US"/>
          </a:p>
        </p:txBody>
      </p:sp>
    </p:spTree>
    <p:extLst>
      <p:ext uri="{BB962C8B-B14F-4D97-AF65-F5344CB8AC3E}">
        <p14:creationId xmlns:p14="http://schemas.microsoft.com/office/powerpoint/2010/main" val="2914696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rgbClr val="002060"/>
                </a:solidFill>
                <a:latin typeface="Times New Roman" pitchFamily="18" charset="0"/>
                <a:ea typeface="+mn-ea"/>
                <a:cs typeface="Times New Roman" pitchFamily="18" charset="0"/>
              </a:rPr>
              <a:t>One cycle is about 90 minutes:</a:t>
            </a:r>
          </a:p>
          <a:p>
            <a:endParaRPr lang="en-US" sz="1200" dirty="0" smtClean="0">
              <a:latin typeface="Times New Roman" pitchFamily="18" charset="0"/>
              <a:cs typeface="Times New Roman" pitchFamily="18" charset="0"/>
            </a:endParaRPr>
          </a:p>
          <a:p>
            <a:r>
              <a:rPr lang="en-US" sz="1200" dirty="0" err="1" smtClean="0">
                <a:latin typeface="Times New Roman" pitchFamily="18" charset="0"/>
                <a:cs typeface="Times New Roman" pitchFamily="18" charset="0"/>
              </a:rPr>
              <a:t>N1</a:t>
            </a:r>
            <a:r>
              <a:rPr lang="en-US" sz="1200" dirty="0" smtClean="0">
                <a:latin typeface="Times New Roman" pitchFamily="18" charset="0"/>
                <a:cs typeface="Times New Roman" pitchFamily="18" charset="0"/>
              </a:rPr>
              <a:t>   </a:t>
            </a:r>
            <a:r>
              <a:rPr lang="en-US" sz="1200" kern="1200" dirty="0" smtClean="0">
                <a:solidFill>
                  <a:schemeClr val="tx1"/>
                </a:solidFill>
                <a:latin typeface="Times New Roman" pitchFamily="18" charset="0"/>
                <a:ea typeface="+mn-ea"/>
                <a:cs typeface="Times New Roman" pitchFamily="18" charset="0"/>
              </a:rPr>
              <a:t>Our eyes move very slowly and muscle activity slows. People awakened from stage 1 sleep often remember fragmented visual images. Many also experience sudden muscle contractions called </a:t>
            </a:r>
            <a:r>
              <a:rPr lang="en-US" sz="1200" i="1" kern="1200" dirty="0" smtClean="0">
                <a:solidFill>
                  <a:schemeClr val="tx1"/>
                </a:solidFill>
                <a:latin typeface="Times New Roman" pitchFamily="18" charset="0"/>
                <a:ea typeface="+mn-ea"/>
                <a:cs typeface="Times New Roman" pitchFamily="18" charset="0"/>
              </a:rPr>
              <a:t>hypnic myoclonia</a:t>
            </a:r>
            <a:r>
              <a:rPr lang="en-US" sz="1200" kern="1200" dirty="0" smtClean="0">
                <a:solidFill>
                  <a:schemeClr val="tx1"/>
                </a:solidFill>
                <a:latin typeface="Times New Roman" pitchFamily="18" charset="0"/>
                <a:ea typeface="+mn-ea"/>
                <a:cs typeface="Times New Roman" pitchFamily="18" charset="0"/>
              </a:rPr>
              <a:t>, often preceded by a sensation of starting to fall. These sudden movements are similar to the "jump" we make when startled. </a:t>
            </a:r>
          </a:p>
          <a:p>
            <a:endParaRPr lang="en-US" sz="1200" kern="1200" dirty="0" smtClean="0">
              <a:solidFill>
                <a:schemeClr val="tx1"/>
              </a:solidFill>
              <a:latin typeface="Times New Roman" pitchFamily="18" charset="0"/>
              <a:ea typeface="+mn-ea"/>
              <a:cs typeface="Times New Roman" pitchFamily="18" charset="0"/>
            </a:endParaRPr>
          </a:p>
          <a:p>
            <a:r>
              <a:rPr lang="en-US" sz="1200" kern="1200" dirty="0" smtClean="0">
                <a:solidFill>
                  <a:schemeClr val="tx1"/>
                </a:solidFill>
                <a:latin typeface="Times New Roman" pitchFamily="18" charset="0"/>
                <a:ea typeface="+mn-ea"/>
                <a:cs typeface="Times New Roman" pitchFamily="18" charset="0"/>
              </a:rPr>
              <a:t>REM: The first REM sleep period usually occurs about 70 to 90 minutes after we fall asleep. A complete sleep cycle takes 90 to 110 minutes on average. The first sleep cycles each night contain relatively short REM periods and long periods of deep sleep. As the night progresses, REM sleep periods increase in length while deep sleep decreases. By morning, people spend nearly all their sleep time in stages 1, 2, and REM. </a:t>
            </a:r>
          </a:p>
          <a:p>
            <a:endParaRPr lang="en-US" sz="1200" kern="1200" dirty="0" smtClean="0">
              <a:solidFill>
                <a:schemeClr val="tx1"/>
              </a:solidFill>
              <a:latin typeface="Times New Roman" pitchFamily="18" charset="0"/>
              <a:ea typeface="+mn-ea"/>
              <a:cs typeface="Times New Roman" pitchFamily="18" charset="0"/>
            </a:endParaRPr>
          </a:p>
          <a:p>
            <a:r>
              <a:rPr lang="en-US" sz="1200" kern="1200" dirty="0" smtClean="0">
                <a:solidFill>
                  <a:schemeClr val="tx1"/>
                </a:solidFill>
                <a:latin typeface="Times New Roman" pitchFamily="18" charset="0"/>
                <a:ea typeface="+mn-ea"/>
                <a:cs typeface="Times New Roman" pitchFamily="18" charset="0"/>
              </a:rPr>
              <a:t>Amnesia: People awakened after sleeping more than a few minutes are usually unable to recall the last few minutes before they fell asleep. This sleep-related form of amnesia is the reason people often forget telephone calls or conversations they've had in the middle of the night. It also explains why we often do not remember our alarms ringing in the morning if we go right back to sleep after turning them off. </a:t>
            </a:r>
          </a:p>
          <a:p>
            <a:endParaRPr lang="en-US" sz="1200" kern="1200" dirty="0" smtClean="0">
              <a:solidFill>
                <a:schemeClr val="tx1"/>
              </a:solidFill>
              <a:latin typeface="Times New Roman" pitchFamily="18" charset="0"/>
              <a:ea typeface="+mn-ea"/>
              <a:cs typeface="Times New Roman" pitchFamily="18" charset="0"/>
            </a:endParaRPr>
          </a:p>
          <a:p>
            <a:r>
              <a:rPr lang="en-US" sz="1200" dirty="0" smtClean="0">
                <a:latin typeface="Times New Roman" pitchFamily="18" charset="0"/>
                <a:cs typeface="Times New Roman" pitchFamily="18" charset="0"/>
              </a:rPr>
              <a:t>Catching up on REM: </a:t>
            </a:r>
            <a:r>
              <a:rPr lang="en-US" sz="1200" kern="1200" dirty="0" smtClean="0">
                <a:solidFill>
                  <a:schemeClr val="tx1"/>
                </a:solidFill>
                <a:latin typeface="Times New Roman" pitchFamily="18" charset="0"/>
                <a:ea typeface="+mn-ea"/>
                <a:cs typeface="Times New Roman" pitchFamily="18" charset="0"/>
              </a:rPr>
              <a:t>People lose some of the ability to regulate their body temperature during REM, so abnormally hot or cold temperatures in the environment can disrupt this stage of sleep. If our REM sleep is disrupted one night, our bodies don't follow the normal sleep cycle progression the next time we doze off. Instead, we often slip directly into REM sleep and go through extended periods of REM until we "catch up" on this stage of sleep. </a:t>
            </a:r>
            <a:r>
              <a:rPr lang="en-US" sz="1200" b="1" kern="1200" dirty="0" smtClean="0">
                <a:solidFill>
                  <a:schemeClr val="tx1"/>
                </a:solidFill>
                <a:latin typeface="+mn-lt"/>
                <a:ea typeface="+mn-ea"/>
                <a:cs typeface="+mn-cs"/>
              </a:rPr>
              <a:t>What Does Sleep Do For Us?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Although scientists are still trying to learn exactly why people need sleep, animal studies show that sleep is necessary for survival. For example, while rats normally live for two to three years, those deprived of REM sleep survive only about 5 weeks on average, and rats deprived of all sleep stages live only about 3 weeks. Sleep-deprived rats also develop abnormally low body temperatures and sores on their tail and paws. The sores may develop because the rats' immune systems become impaired. Some studies suggest that sleep deprivation affects the immune system in detrimental ways. </a:t>
            </a:r>
          </a:p>
          <a:p>
            <a:r>
              <a:rPr lang="en-US" sz="1200" kern="1200" dirty="0" smtClean="0">
                <a:solidFill>
                  <a:schemeClr val="tx1"/>
                </a:solidFill>
                <a:latin typeface="+mn-lt"/>
                <a:ea typeface="+mn-ea"/>
                <a:cs typeface="+mn-cs"/>
              </a:rPr>
              <a:t>Sleep appears necessary for our nervous systems to work properly. Too little sleep leaves us drowsy and unable to concentrate the next day. It also leads to impaired memory and physical performance and reduced ability to carry out math calculations. If sleep deprivation continues, hallucinations and mood swings may develop. Some experts believe sleep gives neurons used while we are awake a chance to shut down and repair themselves. Without sleep, neurons may become so depleted in energy or so polluted with byproducts of normal cellular activities that they begin to malfunction. Sleep also may give the brain a chance to exercise important neuronal connections that might otherwise deteriorate from lack of activity. </a:t>
            </a:r>
          </a:p>
          <a:p>
            <a:r>
              <a:rPr lang="en-US" sz="1200" kern="1200" dirty="0" smtClean="0">
                <a:solidFill>
                  <a:schemeClr val="tx1"/>
                </a:solidFill>
                <a:latin typeface="+mn-lt"/>
                <a:ea typeface="+mn-ea"/>
                <a:cs typeface="+mn-cs"/>
              </a:rPr>
              <a:t>Deep sleep coincides with the release of growth hormone in children and young adults. Many of the body's cells also show increased production and reduced breakdown of proteins during deep sleep. Since proteins are the building blocks needed for cell growth and for repair of damage from factors like stress and ultraviolet rays, deep sleep may truly be "beauty sleep." Activity in parts of the brain that control emotions, decision-making processes, and social interactions is drastically reduced during deep sleep, suggesting that this type of sleep may help people maintain optimal emotional and social functioning while they are awake. A study in rats also showed that certain nerve-signaling patterns which the rats generated during the day were repeated during deep sleep. This pattern repetition may help encode memories and improve learning. </a:t>
            </a:r>
            <a:endParaRPr lang="en-US" sz="1200" kern="1200" dirty="0" smtClean="0">
              <a:solidFill>
                <a:schemeClr val="tx1"/>
              </a:solidFill>
              <a:latin typeface="Times New Roman" pitchFamily="18" charset="0"/>
              <a:ea typeface="+mn-ea"/>
              <a:cs typeface="Times New Roman" pitchFamily="18" charset="0"/>
            </a:endParaRPr>
          </a:p>
          <a:p>
            <a:endParaRPr lang="en-US" sz="12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E2F1F64C-8B3C-4FD2-BE3D-8B9D5F7AEAE7}"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2083279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effectLst/>
              </a:rPr>
              <a:t>Beethovan</a:t>
            </a:r>
            <a:r>
              <a:rPr lang="en-US" baseline="0" dirty="0" smtClean="0">
                <a:effectLst/>
              </a:rPr>
              <a:t> and Wagner wrote from this dream state</a:t>
            </a:r>
          </a:p>
          <a:p>
            <a:r>
              <a:rPr lang="en-US" baseline="0" dirty="0" smtClean="0">
                <a:effectLst/>
              </a:rPr>
              <a:t>Thomas Edison, Nikola Tesla, Isaac Newton</a:t>
            </a:r>
          </a:p>
          <a:p>
            <a:r>
              <a:rPr lang="en-US" baseline="0" dirty="0" err="1" smtClean="0">
                <a:effectLst/>
              </a:rPr>
              <a:t>Kehuli</a:t>
            </a:r>
            <a:r>
              <a:rPr lang="en-US" baseline="0" dirty="0" smtClean="0">
                <a:effectLst/>
              </a:rPr>
              <a:t> came up with </a:t>
            </a:r>
            <a:r>
              <a:rPr lang="en-US" baseline="0" dirty="0" err="1" smtClean="0">
                <a:effectLst/>
              </a:rPr>
              <a:t>Benzine</a:t>
            </a:r>
            <a:r>
              <a:rPr lang="en-US" baseline="0" dirty="0" smtClean="0">
                <a:effectLst/>
              </a:rPr>
              <a:t> from a dream state</a:t>
            </a:r>
            <a:r>
              <a:rPr lang="en-US" dirty="0" smtClean="0">
                <a:effectLst/>
              </a:rPr>
              <a:t> </a:t>
            </a:r>
          </a:p>
          <a:p>
            <a:r>
              <a:rPr lang="en-US" dirty="0" smtClean="0">
                <a:effectLst/>
              </a:rPr>
              <a:t>"Painting ", wrote artist Rene Magritte, "reveals images of the world, and it can happen that in looking at them, painting them, thinking about them, we have this unfamiliar feeling of our mystic-self as we do when our eyes are closed." This emotion of the mystic-self, works like </a:t>
            </a:r>
            <a:r>
              <a:rPr lang="en-US" i="1" dirty="0" smtClean="0">
                <a:effectLst/>
              </a:rPr>
              <a:t>The unmasked Universe</a:t>
            </a:r>
            <a:r>
              <a:rPr lang="en-US" dirty="0" smtClean="0">
                <a:effectLst/>
              </a:rPr>
              <a:t>  </a:t>
            </a:r>
            <a:r>
              <a:rPr lang="en-US" dirty="0" err="1" smtClean="0">
                <a:effectLst/>
              </a:rPr>
              <a:t>magritte</a:t>
            </a:r>
            <a:r>
              <a:rPr lang="en-US" dirty="0" smtClean="0">
                <a:effectLst/>
              </a:rPr>
              <a:t> a compatriot and contemporary of </a:t>
            </a:r>
            <a:r>
              <a:rPr lang="en-US" dirty="0" err="1" smtClean="0">
                <a:effectLst/>
              </a:rPr>
              <a:t>paul</a:t>
            </a:r>
            <a:r>
              <a:rPr lang="en-US" dirty="0" smtClean="0">
                <a:effectLst/>
              </a:rPr>
              <a:t> </a:t>
            </a:r>
            <a:r>
              <a:rPr lang="en-US" dirty="0" err="1" smtClean="0">
                <a:effectLst/>
              </a:rPr>
              <a:t>Delvaux</a:t>
            </a:r>
            <a:r>
              <a:rPr lang="en-US" dirty="0" smtClean="0">
                <a:effectLst/>
              </a:rPr>
              <a:t>-succeeds in capturing the startling, dream like mystery of which he spoke.</a:t>
            </a:r>
          </a:p>
          <a:p>
            <a:endParaRPr lang="en-US" dirty="0"/>
          </a:p>
        </p:txBody>
      </p:sp>
      <p:sp>
        <p:nvSpPr>
          <p:cNvPr id="4" name="Slide Number Placeholder 3"/>
          <p:cNvSpPr>
            <a:spLocks noGrp="1"/>
          </p:cNvSpPr>
          <p:nvPr>
            <p:ph type="sldNum" sz="quarter" idx="10"/>
          </p:nvPr>
        </p:nvSpPr>
        <p:spPr/>
        <p:txBody>
          <a:bodyPr/>
          <a:lstStyle/>
          <a:p>
            <a:fld id="{E08DC6D0-3F75-46DC-B9AF-63E8BED42864}"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4096408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what Hobson is really known for is sticking it to Freudian theory.  In his break-out 1977 paper, Hobson and co-author </a:t>
            </a:r>
            <a:r>
              <a:rPr lang="en-US" dirty="0" err="1" smtClean="0"/>
              <a:t>McCarley</a:t>
            </a:r>
            <a:r>
              <a:rPr lang="en-US" dirty="0" smtClean="0"/>
              <a:t> declared victory over Freud (and the entire psychoanalytic community) by reporting their discovery that dreams in the REM state form by grace of neurochemical changes in the brain.  As Kelly </a:t>
            </a:r>
            <a:r>
              <a:rPr lang="en-US" dirty="0" err="1" smtClean="0"/>
              <a:t>Bulkeley</a:t>
            </a:r>
            <a:r>
              <a:rPr lang="en-US" dirty="0" smtClean="0"/>
              <a:t> notes (1994), Hobson presented his work as a polemic against Freud, whose influence he accused of preventing scientific progress in the study of dreams.  His central beef with Freudian theory is the notion that dreams are full of hidden messages by design. On the other hand, Hobson agrees with Jungian dream theory that dreams reveal more than they conceal, and can be quite transparent in significance</a:t>
            </a:r>
          </a:p>
          <a:p>
            <a:r>
              <a:rPr lang="en-US" dirty="0" smtClean="0"/>
              <a:t>http://dreamstudies.org/2010/01/07/neuroscience-of-dreams/</a:t>
            </a:r>
          </a:p>
          <a:p>
            <a:r>
              <a:rPr lang="en-US" dirty="0" smtClean="0"/>
              <a:t>One problem with Hobson’s original activation-synthesis model was that the theory presumes that all dreams occur in the REM state.  However, two neuroscientists, James </a:t>
            </a:r>
            <a:r>
              <a:rPr lang="en-US" dirty="0" err="1" smtClean="0"/>
              <a:t>Foulkes</a:t>
            </a:r>
            <a:r>
              <a:rPr lang="en-US" dirty="0" smtClean="0"/>
              <a:t> and John </a:t>
            </a:r>
            <a:r>
              <a:rPr lang="en-US" dirty="0" err="1" smtClean="0"/>
              <a:t>Antrobus</a:t>
            </a:r>
            <a:r>
              <a:rPr lang="en-US" dirty="0" smtClean="0"/>
              <a:t>, have independently shown that long narrative dreams with bizarre elements can happen in non REM states too (see Rock 2004).  </a:t>
            </a:r>
            <a:r>
              <a:rPr lang="en-US" dirty="0" err="1" smtClean="0"/>
              <a:t>Neuro</a:t>
            </a:r>
            <a:r>
              <a:rPr lang="en-US" dirty="0" smtClean="0"/>
              <a:t>-psychologist Mark </a:t>
            </a:r>
            <a:r>
              <a:rPr lang="en-US" dirty="0" err="1" smtClean="0"/>
              <a:t>Solms</a:t>
            </a:r>
            <a:r>
              <a:rPr lang="en-US" dirty="0" smtClean="0"/>
              <a:t> (1997) has also convincingly reframed the role of REM as an “alarm clock” for the mind to start dreaming, not as the prime creator.  All of these researchers suggest that biochemical activation is not the sole genesis of a dream’s structure.</a:t>
            </a:r>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3422872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Gestalt Psychology: The whole is greater than the sum of its parts</a:t>
            </a:r>
            <a:endParaRPr lang="en-US" dirty="0"/>
          </a:p>
        </p:txBody>
      </p:sp>
      <p:sp>
        <p:nvSpPr>
          <p:cNvPr id="4" name="Slide Number Placeholder 3"/>
          <p:cNvSpPr>
            <a:spLocks noGrp="1"/>
          </p:cNvSpPr>
          <p:nvPr>
            <p:ph type="sldNum" sz="quarter" idx="10"/>
          </p:nvPr>
        </p:nvSpPr>
        <p:spPr/>
        <p:txBody>
          <a:bodyPr/>
          <a:lstStyle/>
          <a:p>
            <a:fld id="{DC826E4F-21BA-4DA7-8075-B72C094A03BE}"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244686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rgbClr val="002060"/>
                </a:solidFill>
                <a:latin typeface="Times New Roman" pitchFamily="18" charset="0"/>
                <a:ea typeface="+mn-ea"/>
                <a:cs typeface="Times New Roman" pitchFamily="18" charset="0"/>
              </a:rPr>
              <a:t>One cycle is about 90 minutes:</a:t>
            </a:r>
          </a:p>
          <a:p>
            <a:endParaRPr lang="en-US" dirty="0" smtClean="0"/>
          </a:p>
          <a:p>
            <a:r>
              <a:rPr lang="en-US" dirty="0" err="1" smtClean="0"/>
              <a:t>N1</a:t>
            </a:r>
            <a:r>
              <a:rPr lang="en-US" dirty="0" smtClean="0"/>
              <a:t>   </a:t>
            </a:r>
            <a:r>
              <a:rPr lang="en-US" sz="1200" kern="1200" dirty="0" smtClean="0">
                <a:solidFill>
                  <a:schemeClr val="tx1"/>
                </a:solidFill>
                <a:latin typeface="+mn-lt"/>
                <a:ea typeface="+mn-ea"/>
                <a:cs typeface="+mn-cs"/>
              </a:rPr>
              <a:t>Our eyes move very slowly and muscle activity slows. People awakened from stage 1 sleep often remember fragmented visual images. Many also experience sudden muscle contractions called </a:t>
            </a:r>
            <a:r>
              <a:rPr lang="en-US" sz="1200" i="1" kern="1200" dirty="0" err="1" smtClean="0">
                <a:solidFill>
                  <a:schemeClr val="tx1"/>
                </a:solidFill>
                <a:latin typeface="+mn-lt"/>
                <a:ea typeface="+mn-ea"/>
                <a:cs typeface="+mn-cs"/>
              </a:rPr>
              <a:t>hypnic</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myoclonia</a:t>
            </a:r>
            <a:r>
              <a:rPr lang="en-US" sz="1200" kern="1200" dirty="0" smtClean="0">
                <a:solidFill>
                  <a:schemeClr val="tx1"/>
                </a:solidFill>
                <a:latin typeface="+mn-lt"/>
                <a:ea typeface="+mn-ea"/>
                <a:cs typeface="+mn-cs"/>
              </a:rPr>
              <a:t>, often preceded by a sensation of starting to fall. These sudden movements are similar to the "jump" we make when startled.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REM: The first REM sleep period usually occurs about 70 to 90 minutes after we fall asleep. A complete sleep cycle takes 90 to 110 minutes on average. The first sleep cycles each night contain relatively short REM periods and long periods of deep sleep. As the night progresses, REM sleep periods increase in length while deep sleep decreases. By morning, people spend nearly all their sleep time in stages 1, 2, and REM.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Amnesia: People awakened after sleeping more than a few minutes are usually unable to recall the last few minutes before they fell asleep. This sleep-related form of amnesia is the reason people often forget telephone calls or conversations they've had in the middle of the night. It also explains why we often do not remember our alarms ringing in the morning if we go right back to sleep after turning them off. </a:t>
            </a:r>
          </a:p>
          <a:p>
            <a:endParaRPr lang="en-US" sz="1200" kern="1200" dirty="0" smtClean="0">
              <a:solidFill>
                <a:schemeClr val="tx1"/>
              </a:solidFill>
              <a:latin typeface="+mn-lt"/>
              <a:ea typeface="+mn-ea"/>
              <a:cs typeface="+mn-cs"/>
            </a:endParaRPr>
          </a:p>
          <a:p>
            <a:r>
              <a:rPr lang="en-US" dirty="0" smtClean="0"/>
              <a:t>Catching up on REM: </a:t>
            </a:r>
            <a:r>
              <a:rPr lang="en-US" sz="1200" kern="1200" dirty="0" smtClean="0">
                <a:solidFill>
                  <a:schemeClr val="tx1"/>
                </a:solidFill>
                <a:latin typeface="+mn-lt"/>
                <a:ea typeface="+mn-ea"/>
                <a:cs typeface="+mn-cs"/>
              </a:rPr>
              <a:t>People lose some of the ability to regulate their body temperature during REM, so abnormally hot or cold temperatures in the environment can disrupt this stage of sleep. If our REM sleep is disrupted one night, our bodies don't follow the normal sleep cycle progression the next time we doze off. Instead, we often slip directly into REM sleep and go through extended periods of REM until we "catch up" on this stage of sleep. </a:t>
            </a:r>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solidFill>
                  <a:prstClr val="black"/>
                </a:solidFill>
              </a:rPr>
              <a:pPr/>
              <a:t>69</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8DC6D0-3F75-46DC-B9AF-63E8BED42864}"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34141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826E4F-21BA-4DA7-8075-B72C094A03B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140066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826E4F-21BA-4DA7-8075-B72C094A03BE}"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462324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826E4F-21BA-4DA7-8075-B72C094A03BE}"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311402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Beatle’s yellow Submarine</a:t>
            </a:r>
          </a:p>
          <a:p>
            <a:r>
              <a:rPr lang="en-US" dirty="0" smtClean="0"/>
              <a:t>https://www.youtube.com/watch?v=lWSjZjagMfk</a:t>
            </a:r>
            <a:endParaRPr lang="en-US" dirty="0"/>
          </a:p>
        </p:txBody>
      </p:sp>
      <p:sp>
        <p:nvSpPr>
          <p:cNvPr id="4" name="Slide Number Placeholder 3"/>
          <p:cNvSpPr>
            <a:spLocks noGrp="1"/>
          </p:cNvSpPr>
          <p:nvPr>
            <p:ph type="sldNum" sz="quarter" idx="10"/>
          </p:nvPr>
        </p:nvSpPr>
        <p:spPr/>
        <p:txBody>
          <a:bodyPr/>
          <a:lstStyle/>
          <a:p>
            <a:fld id="{DC826E4F-21BA-4DA7-8075-B72C094A03B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102121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 patient to maintain consciousness, two important neurological components must function. </a:t>
            </a:r>
          </a:p>
          <a:p>
            <a:pPr marL="228600" indent="-228600">
              <a:buAutoNum type="arabicParenR"/>
            </a:pPr>
            <a:r>
              <a:rPr lang="en-US" dirty="0" smtClean="0"/>
              <a:t>The first is the cerebral cortex—the gray matter that covers the outer layer of the brain. </a:t>
            </a:r>
          </a:p>
          <a:p>
            <a:pPr marL="228600" indent="-228600">
              <a:buAutoNum type="arabicParenR"/>
            </a:pPr>
            <a:r>
              <a:rPr lang="en-US" dirty="0" smtClean="0"/>
              <a:t>The other is a structure located in the brainstem, called </a:t>
            </a:r>
            <a:r>
              <a:rPr lang="en-US" dirty="0" smtClean="0">
                <a:hlinkClick r:id="rId3" tooltip="Reticular activating system"/>
              </a:rPr>
              <a:t>reticular activating </a:t>
            </a:r>
            <a:endParaRPr lang="en-US" dirty="0"/>
          </a:p>
        </p:txBody>
      </p:sp>
      <p:sp>
        <p:nvSpPr>
          <p:cNvPr id="4" name="Slide Number Placeholder 3"/>
          <p:cNvSpPr>
            <a:spLocks noGrp="1"/>
          </p:cNvSpPr>
          <p:nvPr>
            <p:ph type="sldNum" sz="quarter" idx="10"/>
          </p:nvPr>
        </p:nvSpPr>
        <p:spPr/>
        <p:txBody>
          <a:bodyPr/>
          <a:lstStyle/>
          <a:p>
            <a:fld id="{E08DC6D0-3F75-46DC-B9AF-63E8BED42864}"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365872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 patient to maintain consciousness, two important neurological components must function. </a:t>
            </a:r>
          </a:p>
          <a:p>
            <a:pPr marL="228600" indent="-228600">
              <a:buAutoNum type="arabicParenR"/>
            </a:pPr>
            <a:r>
              <a:rPr lang="en-US" dirty="0" smtClean="0"/>
              <a:t>The first is the cerebral cortex—the gray matter that covers the outer layer of the brain. </a:t>
            </a:r>
          </a:p>
          <a:p>
            <a:pPr marL="228600" indent="-228600">
              <a:buAutoNum type="arabicParenR"/>
            </a:pPr>
            <a:r>
              <a:rPr lang="en-US" dirty="0" smtClean="0"/>
              <a:t>The other is a structure located in the brainstem, called </a:t>
            </a:r>
            <a:r>
              <a:rPr lang="en-US" dirty="0" smtClean="0">
                <a:hlinkClick r:id="rId3" tooltip="Reticular activating system"/>
              </a:rPr>
              <a:t>reticular activating </a:t>
            </a:r>
            <a:endParaRPr lang="en-US" dirty="0"/>
          </a:p>
        </p:txBody>
      </p:sp>
      <p:sp>
        <p:nvSpPr>
          <p:cNvPr id="4" name="Slide Number Placeholder 3"/>
          <p:cNvSpPr>
            <a:spLocks noGrp="1"/>
          </p:cNvSpPr>
          <p:nvPr>
            <p:ph type="sldNum" sz="quarter" idx="10"/>
          </p:nvPr>
        </p:nvSpPr>
        <p:spPr/>
        <p:txBody>
          <a:bodyPr/>
          <a:lstStyle/>
          <a:p>
            <a:fld id="{E08DC6D0-3F75-46DC-B9AF-63E8BED42864}"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365872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8DC6D0-3F75-46DC-B9AF-63E8BED42864}" type="slidenum">
              <a:rPr lang="en-US">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9509524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34002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512903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731"/>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732"/>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8061179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2212589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6548173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4261563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6616626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84875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7409812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5758332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2196971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9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007730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820271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8404402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72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72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3350176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977598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091003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446424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18235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252"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64517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495494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6407486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47461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6471658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903306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75785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159535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276720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566078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382959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9749083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1" y="609601"/>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2614878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709335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78447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339622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199884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79319384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8331509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805679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8748604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9459472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0757212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117"/>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44277314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4015378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753"/>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754"/>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725961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219712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5008251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7386293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841207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5577848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252"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645555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223128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7200989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742258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5453453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513358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20942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6982359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785460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0147365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2298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210623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1" y="609601"/>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8350795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0608914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830502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8844129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156963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1" y="609601"/>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69806559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363258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252"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205912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1218233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4188372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167119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9435306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8323664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1264163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5857537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29540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5389586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3654976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8174518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1" y="609601"/>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42095729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2060593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98277145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5254976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14794452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1607092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53351152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50192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08753784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20077437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68169488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80350256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58194373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60949088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64209309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81898467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28946522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24645238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440093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9731363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71369996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51037985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8190415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82946379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13827185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30199697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71250201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2899922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9958408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029440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28980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910169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39968689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98074952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78234781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67775838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01009486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6823070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4917621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34829252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33276029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825551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88601116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5532467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92988348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99628192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05804216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30414530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53602670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06122155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63434276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7/25/2015</a:t>
            </a:fld>
            <a:endParaRPr lang="en-US">
              <a:solidFill>
                <a:srgbClr val="D6ECFF">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44838279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7/25/2015</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6711689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422573540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7/25/2015</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90259404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7/25/2015</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426676587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7/25/2015</a:t>
            </a:fld>
            <a:endParaRPr lang="en-US">
              <a:solidFill>
                <a:srgbClr val="D6ECFF">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266101133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7/25/2015</a:t>
            </a:fld>
            <a:endParaRPr lang="en-US">
              <a:solidFill>
                <a:srgbClr val="D6ECFF">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330999345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7/25/2015</a:t>
            </a:fld>
            <a:endParaRPr lang="en-US">
              <a:solidFill>
                <a:srgbClr val="D6ECFF">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06163339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7/25/2015</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407072983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7/25/2015</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7FD13B"/>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98970812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7/25/2015</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344495381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7/25/2015</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248223765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smtClean="0">
                <a:solidFill>
                  <a:prstClr val="white"/>
                </a:solidFill>
              </a:rPr>
              <a:pPr/>
              <a:t>7/24/2015</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27174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47539902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7/24/2015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2486129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7/24/2015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4102597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7/24/2015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5268083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252"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7/24/2015</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3365818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7/24/2015</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8576544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7/24/2015</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8785630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7/24/2015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4874834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7/24/2015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6400221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7/24/2015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4831997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7/24/2015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23747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70081980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7/24/2015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6893092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7/24/2015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1223357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7/24/2015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1670134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7/24/2015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2445958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7/24/2015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1" y="609601"/>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6339045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7/24/2015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82321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70512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CEB966"/>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8340968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432007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9850472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 y="0"/>
            <a:ext cx="9141619" cy="6856214"/>
          </a:xfrm>
          <a:prstGeom prst="rect">
            <a:avLst/>
          </a:prstGeom>
        </p:spPr>
      </p:pic>
      <p:sp>
        <p:nvSpPr>
          <p:cNvPr id="2" name="Title 1"/>
          <p:cNvSpPr>
            <a:spLocks noGrp="1"/>
          </p:cNvSpPr>
          <p:nvPr>
            <p:ph type="ctrTitle"/>
          </p:nvPr>
        </p:nvSpPr>
        <p:spPr>
          <a:xfrm>
            <a:off x="2971830"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830" y="4385847"/>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690"/>
            <a:ext cx="1200150" cy="377825"/>
          </a:xfrm>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a:xfrm>
            <a:off x="2971848" y="5870690"/>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76" y="5870690"/>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06831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648768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336795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589941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408"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72"/>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18539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309"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69"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738739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267310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641338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008363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247"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746063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405859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 y="0"/>
            <a:ext cx="9141619" cy="6856214"/>
          </a:xfrm>
          <a:prstGeom prst="rect">
            <a:avLst/>
          </a:prstGeom>
        </p:spPr>
      </p:pic>
      <p:sp>
        <p:nvSpPr>
          <p:cNvPr id="2" name="Title 1"/>
          <p:cNvSpPr>
            <a:spLocks noGrp="1"/>
          </p:cNvSpPr>
          <p:nvPr>
            <p:ph type="title"/>
          </p:nvPr>
        </p:nvSpPr>
        <p:spPr>
          <a:xfrm>
            <a:off x="514351" y="609716"/>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2"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65736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516491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58" y="609609"/>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656"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512439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 y="0"/>
            <a:ext cx="9141619" cy="6856214"/>
          </a:xfrm>
          <a:prstGeom prst="rect">
            <a:avLst/>
          </a:prstGeom>
        </p:spPr>
      </p:pic>
      <p:sp>
        <p:nvSpPr>
          <p:cNvPr id="2" name="Title 1"/>
          <p:cNvSpPr>
            <a:spLocks noGrp="1"/>
          </p:cNvSpPr>
          <p:nvPr>
            <p:ph type="title"/>
          </p:nvPr>
        </p:nvSpPr>
        <p:spPr>
          <a:xfrm>
            <a:off x="514409"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622426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58" y="609609"/>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2"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58237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 y="0"/>
            <a:ext cx="9141619" cy="6856214"/>
          </a:xfrm>
          <a:prstGeom prst="rect">
            <a:avLst/>
          </a:prstGeom>
        </p:spPr>
      </p:pic>
      <p:sp>
        <p:nvSpPr>
          <p:cNvPr id="2" name="Title 1"/>
          <p:cNvSpPr>
            <a:spLocks noGrp="1"/>
          </p:cNvSpPr>
          <p:nvPr>
            <p:ph type="title"/>
          </p:nvPr>
        </p:nvSpPr>
        <p:spPr>
          <a:xfrm>
            <a:off x="514351" y="609609"/>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2"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2"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947169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408" y="609715"/>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8636232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 y="0"/>
            <a:ext cx="9141619" cy="6856214"/>
          </a:xfrm>
          <a:prstGeom prst="rect">
            <a:avLst/>
          </a:prstGeom>
        </p:spPr>
      </p:pic>
      <p:sp>
        <p:nvSpPr>
          <p:cNvPr id="2" name="Vertical Title 1"/>
          <p:cNvSpPr>
            <a:spLocks noGrp="1"/>
          </p:cNvSpPr>
          <p:nvPr>
            <p:ph type="title" orient="vert"/>
          </p:nvPr>
        </p:nvSpPr>
        <p:spPr>
          <a:xfrm>
            <a:off x="6494006" y="609714"/>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2"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581643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08021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8378967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7839195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67191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252"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874263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8385689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252250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3473081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336926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37"/>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3813677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6502051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3"/>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4"/>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4028568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6954447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5544311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851569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847254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7848188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180216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4305195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7275230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1387870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CEB966"/>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77"/>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4207651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38647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713"/>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714"/>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4192141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8030101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94601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702627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2199914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2255748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7252385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8903859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2710804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1154141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4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0031202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7720626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8422321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042776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730232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7981656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082915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3111636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1548323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9180718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4870656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528972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CEB966"/>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4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1474150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1532795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698306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376649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628489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8635504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9917636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7625052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0243650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7608427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8425364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2148355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95"/>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3318819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28458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theme" Target="../theme/theme10.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1.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theme" Target="../theme/theme1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theme" Target="../theme/theme13.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4.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5.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6.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7.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18.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18" Type="http://schemas.openxmlformats.org/officeDocument/2006/relationships/theme" Target="../theme/theme19.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17" Type="http://schemas.openxmlformats.org/officeDocument/2006/relationships/slideLayout" Target="../slideLayouts/slideLayout245.xml"/><Relationship Id="rId2" Type="http://schemas.openxmlformats.org/officeDocument/2006/relationships/slideLayout" Target="../slideLayouts/slideLayout230.xml"/><Relationship Id="rId16" Type="http://schemas.openxmlformats.org/officeDocument/2006/relationships/slideLayout" Target="../slideLayouts/slideLayout244.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5" Type="http://schemas.openxmlformats.org/officeDocument/2006/relationships/slideLayout" Target="../slideLayouts/slideLayout24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9.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7/25/2015</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115602855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7/25/2015</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135194797"/>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936781678"/>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7/25/2015</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3068799013"/>
      </p:ext>
    </p:extLst>
  </p:cSld>
  <p:clrMap bg1="dk1" tx1="lt1" bg2="dk2"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7/25/2015</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3043478974"/>
      </p:ext>
    </p:extLst>
  </p:cSld>
  <p:clrMap bg1="dk1" tx1="lt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950760358"/>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019993492"/>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872519394"/>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169505580"/>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DCC8652-095B-40B7-8745-42D7AC2ECFF3}" type="datetimeFigureOut">
              <a:rPr lang="en-US" smtClean="0">
                <a:solidFill>
                  <a:srgbClr val="D6ECFF">
                    <a:shade val="50000"/>
                    <a:satMod val="200000"/>
                  </a:srgbClr>
                </a:solidFill>
              </a:rPr>
              <a:pPr/>
              <a:t>7/25/2015</a:t>
            </a:fld>
            <a:endParaRPr lang="en-US">
              <a:solidFill>
                <a:srgbClr val="D6ECFF">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D6ECFF">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6036729"/>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7/24/2015</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3899529837"/>
      </p:ext>
    </p:extLst>
  </p:cSld>
  <p:clrMap bg1="dk1" tx1="lt1" bg2="dk2"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C9C2D1">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8492692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408" y="609715"/>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408" y="2142072"/>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690"/>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7/25/2015</a:t>
            </a:fld>
            <a:endParaRPr lang="en-US" dirty="0">
              <a:solidFill>
                <a:prstClr val="white"/>
              </a:solidFill>
            </a:endParaRPr>
          </a:p>
        </p:txBody>
      </p:sp>
      <p:sp>
        <p:nvSpPr>
          <p:cNvPr id="5" name="Footer Placeholder 4"/>
          <p:cNvSpPr>
            <a:spLocks noGrp="1"/>
          </p:cNvSpPr>
          <p:nvPr>
            <p:ph type="ftr" sz="quarter" idx="3"/>
          </p:nvPr>
        </p:nvSpPr>
        <p:spPr>
          <a:xfrm>
            <a:off x="514351" y="5870690"/>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603" y="5870690"/>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2606899541"/>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2059974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C9C2D1">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37273057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2033763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C9C2D1">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2478631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65218207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87456150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psychology.about.com/od/sensationandperception/ig/Optical-Illusions/spinning-dancer-illusion.htm" TargetMode="External"/><Relationship Id="rId2" Type="http://schemas.openxmlformats.org/officeDocument/2006/relationships/image" Target="../media/image19.jpeg"/><Relationship Id="rId1" Type="http://schemas.openxmlformats.org/officeDocument/2006/relationships/slideLayout" Target="../slideLayouts/slideLayout20.xml"/><Relationship Id="rId4" Type="http://schemas.openxmlformats.org/officeDocument/2006/relationships/hyperlink" Target="http://www.heraldsun.com.au/news/right-brain-v-left-brain/story-e6frf7jo-111111460361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4.xml"/><Relationship Id="rId5" Type="http://schemas.openxmlformats.org/officeDocument/2006/relationships/hyperlink" Target="http://bigthink.com/videos/your-storytelling-brain-2" TargetMode="External"/><Relationship Id="rId4" Type="http://schemas.openxmlformats.org/officeDocument/2006/relationships/hyperlink" Target="http://bigthink.com/users/michaelgazzaniga"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02.xml"/><Relationship Id="rId5" Type="http://schemas.openxmlformats.org/officeDocument/2006/relationships/hyperlink" Target="https://www.youtube.com/watch?v=ZMLzP1VCANo" TargetMode="Externa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lfGwsAdS9Dc" TargetMode="External"/><Relationship Id="rId2" Type="http://schemas.openxmlformats.org/officeDocument/2006/relationships/notesSlide" Target="../notesSlides/notesSlide5.xml"/><Relationship Id="rId1" Type="http://schemas.openxmlformats.org/officeDocument/2006/relationships/slideLayout" Target="../slideLayouts/slideLayout91.xml"/><Relationship Id="rId4" Type="http://schemas.openxmlformats.org/officeDocument/2006/relationships/hyperlink" Target="https://www.youtube.com/watch?v=ZMLzP1VCANo"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96.xml"/><Relationship Id="rId5" Type="http://schemas.openxmlformats.org/officeDocument/2006/relationships/hyperlink" Target="https://www.youtube.com/watch?v=laRyswIO_-g" TargetMode="Externa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15.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60.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http://www.youtube.com/watch?v=KSKIkXvqruI&amp;list=UUbDdmTlTwoCUx2p7nScbUCw&amp;index=4&amp;feature=plcp" TargetMode="External"/><Relationship Id="rId1" Type="http://schemas.openxmlformats.org/officeDocument/2006/relationships/slideLayout" Target="../slideLayouts/slideLayout191.xml"/><Relationship Id="rId4" Type="http://schemas.openxmlformats.org/officeDocument/2006/relationships/hyperlink" Target="https://www.youtube.com/watch?v=1BWWkXdOui4&amp;index=5&amp;list=UUbDdmTlTwoCUx2p7nScbUCw"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0.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81.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18.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traileraddict.com/trailer/where-the-wild-things-are/feature-trailer" TargetMode="External"/><Relationship Id="rId1" Type="http://schemas.openxmlformats.org/officeDocument/2006/relationships/slideLayout" Target="../slideLayouts/slideLayout140.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75.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75.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8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www.youtube.com/watch?v=Vwigmktix2Y" TargetMode="External"/><Relationship Id="rId1" Type="http://schemas.openxmlformats.org/officeDocument/2006/relationships/slideLayout" Target="../slideLayouts/slideLayout174.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9.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175.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75.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5.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7.xml"/></Relationships>
</file>

<file path=ppt/slides/_rels/slide43.xml.rels><?xml version="1.0" encoding="UTF-8" standalone="yes"?>
<Relationships xmlns="http://schemas.openxmlformats.org/package/2006/relationships"><Relationship Id="rId3" Type="http://schemas.openxmlformats.org/officeDocument/2006/relationships/hyperlink" Target="http://www.medicalnewstoday.com/articles/244458.php" TargetMode="External"/><Relationship Id="rId2" Type="http://schemas.openxmlformats.org/officeDocument/2006/relationships/image" Target="../media/image56.wmf"/><Relationship Id="rId1" Type="http://schemas.openxmlformats.org/officeDocument/2006/relationships/slideLayout" Target="../slideLayouts/slideLayout86.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wmf"/><Relationship Id="rId1" Type="http://schemas.openxmlformats.org/officeDocument/2006/relationships/slideLayout" Target="../slideLayouts/slideLayout86.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5.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9.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youtube.com/watch?v=9yJE1iiO0qI" TargetMode="External"/><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175.xml"/><Relationship Id="rId4" Type="http://schemas.openxmlformats.org/officeDocument/2006/relationships/image" Target="../media/image66.jpeg"/></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08.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7.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97.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7.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97.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xml"/><Relationship Id="rId1" Type="http://schemas.openxmlformats.org/officeDocument/2006/relationships/slideLayout" Target="../slideLayouts/slideLayout179.xml"/><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175.xml"/><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229.xml"/></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6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2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9.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234.xml"/></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34.xml"/><Relationship Id="rId4" Type="http://schemas.openxmlformats.org/officeDocument/2006/relationships/image" Target="../media/image82.png"/></Relationships>
</file>

<file path=ppt/slides/_rels/slide6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35.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17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9.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229.xml"/><Relationship Id="rId5" Type="http://schemas.openxmlformats.org/officeDocument/2006/relationships/hyperlink" Target="http://www.youtube.com/watch?v=Ps3cJksVMXw" TargetMode="External"/><Relationship Id="rId4" Type="http://schemas.openxmlformats.org/officeDocument/2006/relationships/image" Target="../media/image86.png"/></Relationships>
</file>

<file path=ppt/slides/_rels/slide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3" Type="http://schemas.openxmlformats.org/officeDocument/2006/relationships/hyperlink" Target="http://www.youtube.com/watch?v=4p_f7Df2-oM&amp;feature=related" TargetMode="External"/><Relationship Id="rId2" Type="http://schemas.openxmlformats.org/officeDocument/2006/relationships/image" Target="../media/image87.png"/><Relationship Id="rId1" Type="http://schemas.openxmlformats.org/officeDocument/2006/relationships/slideLayout" Target="../slideLayouts/slideLayout175.xml"/><Relationship Id="rId4" Type="http://schemas.openxmlformats.org/officeDocument/2006/relationships/image" Target="../media/image88.png"/></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08.xml"/></Relationships>
</file>

<file path=ppt/slides/_rels/slide74.xml.rels><?xml version="1.0" encoding="UTF-8" standalone="yes"?>
<Relationships xmlns="http://schemas.openxmlformats.org/package/2006/relationships"><Relationship Id="rId8" Type="http://schemas.openxmlformats.org/officeDocument/2006/relationships/hyperlink" Target="http://www.pbs.org/wgbh/nova/education/body/mirror-neurons.html" TargetMode="External"/><Relationship Id="rId3" Type="http://schemas.openxmlformats.org/officeDocument/2006/relationships/hyperlink" Target="http://www.informationphilosopher.com/solutions/scientists/gazzaniga/" TargetMode="External"/><Relationship Id="rId7" Type="http://schemas.openxmlformats.org/officeDocument/2006/relationships/hyperlink" Target="http://www.psychologicalscience.org/index.php/news/releases/monkey-see-monkey-do-the-role-of-mirror-neurons-in-human-behavior.html" TargetMode="External"/><Relationship Id="rId2" Type="http://schemas.openxmlformats.org/officeDocument/2006/relationships/hyperlink" Target="https://marilynkaydennis.wordpress.com/2010/08/25/the-three-dreams-of-rene-descartes/" TargetMode="External"/><Relationship Id="rId1" Type="http://schemas.openxmlformats.org/officeDocument/2006/relationships/slideLayout" Target="../slideLayouts/slideLayout69.xml"/><Relationship Id="rId6" Type="http://schemas.openxmlformats.org/officeDocument/2006/relationships/hyperlink" Target="http://www.medpagetoday.com/Neurology/HeadTrauma/40947" TargetMode="External"/><Relationship Id="rId11" Type="http://schemas.openxmlformats.org/officeDocument/2006/relationships/hyperlink" Target="http://newsoffice.mit.edu/2014/synchronized-brain-waves-enable-rapid-learning-0612" TargetMode="External"/><Relationship Id="rId5" Type="http://schemas.openxmlformats.org/officeDocument/2006/relationships/hyperlink" Target="http://www.dana.org/Cerebrum/Default.aspx?id=39343" TargetMode="External"/><Relationship Id="rId10" Type="http://schemas.openxmlformats.org/officeDocument/2006/relationships/hyperlink" Target="http://science.discovery.com/tv-shows/stuff-you-should-know/videos/stuff-you-should-know-mirror-neurons.htmS" TargetMode="External"/><Relationship Id="rId4" Type="http://schemas.openxmlformats.org/officeDocument/2006/relationships/hyperlink" Target="https://www.youtube.com/watch?v=lfGwsAdS9Dc" TargetMode="External"/><Relationship Id="rId9" Type="http://schemas.openxmlformats.org/officeDocument/2006/relationships/hyperlink" Target="http://www.youtube.com/watch?v=Tq1-ZxV9Dc4"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74.xml"/><Relationship Id="rId4" Type="http://schemas.openxmlformats.org/officeDocument/2006/relationships/image" Target="../media/image91.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90800" y="1600200"/>
            <a:ext cx="6160294" cy="2421464"/>
          </a:xfrm>
        </p:spPr>
        <p:txBody>
          <a:bodyPr/>
          <a:lstStyle/>
          <a:p>
            <a:pPr algn="l"/>
            <a:r>
              <a:rPr lang="en-US" dirty="0" smtClean="0">
                <a:latin typeface="Baskerville Old Face" panose="02020602080505020303" pitchFamily="18" charset="0"/>
              </a:rPr>
              <a:t>Dreams, Dreaming and the Subconscious</a:t>
            </a:r>
            <a:br>
              <a:rPr lang="en-US" dirty="0" smtClean="0">
                <a:latin typeface="Baskerville Old Face" panose="02020602080505020303" pitchFamily="18" charset="0"/>
              </a:rPr>
            </a:br>
            <a:endParaRPr lang="en-US" dirty="0">
              <a:latin typeface="Baskerville Old Face" panose="02020602080505020303" pitchFamily="18" charset="0"/>
            </a:endParaRPr>
          </a:p>
        </p:txBody>
      </p:sp>
    </p:spTree>
    <p:extLst>
      <p:ext uri="{BB962C8B-B14F-4D97-AF65-F5344CB8AC3E}">
        <p14:creationId xmlns:p14="http://schemas.microsoft.com/office/powerpoint/2010/main" val="22365844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rc chagall wedding.jpeg"/>
          <p:cNvPicPr>
            <a:picLocks noChangeAspect="1"/>
          </p:cNvPicPr>
          <p:nvPr/>
        </p:nvPicPr>
        <p:blipFill>
          <a:blip r:embed="rId2" cstate="print"/>
          <a:srcRect l="5486" t="6575" r="5486" b="6575"/>
          <a:stretch>
            <a:fillRect/>
          </a:stretch>
        </p:blipFill>
        <p:spPr>
          <a:xfrm>
            <a:off x="2362200" y="1191439"/>
            <a:ext cx="6400800" cy="5209361"/>
          </a:xfrm>
          <a:prstGeom prst="rect">
            <a:avLst/>
          </a:prstGeom>
        </p:spPr>
      </p:pic>
      <p:sp>
        <p:nvSpPr>
          <p:cNvPr id="6" name="TextBox 5"/>
          <p:cNvSpPr txBox="1"/>
          <p:nvPr/>
        </p:nvSpPr>
        <p:spPr>
          <a:xfrm>
            <a:off x="152400" y="1371600"/>
            <a:ext cx="2057400" cy="1938992"/>
          </a:xfrm>
          <a:prstGeom prst="rect">
            <a:avLst/>
          </a:prstGeom>
          <a:noFill/>
        </p:spPr>
        <p:txBody>
          <a:bodyPr wrap="square" rtlCol="0">
            <a:spAutoFit/>
          </a:bodyPr>
          <a:lstStyle/>
          <a:p>
            <a:r>
              <a:rPr lang="en-US" sz="2000" dirty="0">
                <a:solidFill>
                  <a:srgbClr val="C4652D">
                    <a:lumMod val="20000"/>
                    <a:lumOff val="80000"/>
                  </a:srgbClr>
                </a:solidFill>
              </a:rPr>
              <a:t>Sometimes we’re so happy we feel like we’re floating on air, like being in a dream</a:t>
            </a:r>
          </a:p>
        </p:txBody>
      </p:sp>
    </p:spTree>
    <p:extLst>
      <p:ext uri="{BB962C8B-B14F-4D97-AF65-F5344CB8AC3E}">
        <p14:creationId xmlns:p14="http://schemas.microsoft.com/office/powerpoint/2010/main" val="2205051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200000" scaled="0"/>
          <a:tileRect/>
        </a:gradFill>
        <a:effectLst/>
      </p:bgPr>
    </p:bg>
    <p:spTree>
      <p:nvGrpSpPr>
        <p:cNvPr id="1" name=""/>
        <p:cNvGrpSpPr/>
        <p:nvPr/>
      </p:nvGrpSpPr>
      <p:grpSpPr>
        <a:xfrm>
          <a:off x="0" y="0"/>
          <a:ext cx="0" cy="0"/>
          <a:chOff x="0" y="0"/>
          <a:chExt cx="0" cy="0"/>
        </a:xfrm>
      </p:grpSpPr>
      <p:pic>
        <p:nvPicPr>
          <p:cNvPr id="3" name="Picture 6" descr="http://fc05.deviantart.net/fs38/f/2008/324/1/c/The_Spinning_Dancer_by_Leonidafremo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295400"/>
            <a:ext cx="2781300" cy="4267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4600" y="762000"/>
            <a:ext cx="2423420" cy="387286"/>
          </a:xfrm>
          <a:prstGeom prst="rect">
            <a:avLst/>
          </a:prstGeom>
          <a:noFill/>
        </p:spPr>
        <p:txBody>
          <a:bodyPr wrap="none" rtlCol="0">
            <a:spAutoFit/>
          </a:bodyPr>
          <a:lstStyle/>
          <a:p>
            <a:pPr marL="18288">
              <a:lnSpc>
                <a:spcPts val="2300"/>
              </a:lnSpc>
              <a:buClr>
                <a:srgbClr val="629DD1"/>
              </a:buClr>
              <a:buSzPct val="80000"/>
            </a:pPr>
            <a:r>
              <a:rPr lang="en-US" sz="2000">
                <a:solidFill>
                  <a:srgbClr val="242852">
                    <a:shade val="30000"/>
                    <a:satMod val="150000"/>
                  </a:srgbClr>
                </a:solidFill>
              </a:rPr>
              <a:t>Left Brain Right Brain</a:t>
            </a:r>
            <a:endParaRPr lang="en-US" sz="2000" dirty="0">
              <a:solidFill>
                <a:srgbClr val="242852">
                  <a:shade val="30000"/>
                  <a:satMod val="150000"/>
                </a:srgbClr>
              </a:solidFill>
            </a:endParaRPr>
          </a:p>
        </p:txBody>
      </p:sp>
      <p:sp>
        <p:nvSpPr>
          <p:cNvPr id="4" name="TextBox 3"/>
          <p:cNvSpPr txBox="1"/>
          <p:nvPr/>
        </p:nvSpPr>
        <p:spPr>
          <a:xfrm>
            <a:off x="2362200" y="6019800"/>
            <a:ext cx="8070156" cy="600164"/>
          </a:xfrm>
          <a:prstGeom prst="rect">
            <a:avLst/>
          </a:prstGeom>
          <a:noFill/>
        </p:spPr>
        <p:txBody>
          <a:bodyPr wrap="square" rtlCol="0">
            <a:spAutoFit/>
          </a:bodyPr>
          <a:lstStyle/>
          <a:p>
            <a:r>
              <a:rPr lang="en-US" sz="1100" dirty="0">
                <a:solidFill>
                  <a:prstClr val="black"/>
                </a:solidFill>
                <a:hlinkClick r:id="rId3"/>
              </a:rPr>
              <a:t>http://psychology.about.com/od/sensationandperception/ig/Optical-Illusions/spinning-dancer-illusion.htm</a:t>
            </a:r>
            <a:endParaRPr lang="en-US" sz="1100" dirty="0">
              <a:solidFill>
                <a:prstClr val="black"/>
              </a:solidFill>
            </a:endParaRPr>
          </a:p>
          <a:p>
            <a:endParaRPr lang="en-US" sz="1100" dirty="0">
              <a:solidFill>
                <a:prstClr val="black"/>
              </a:solidFill>
              <a:hlinkClick r:id=""/>
            </a:endParaRPr>
          </a:p>
          <a:p>
            <a:r>
              <a:rPr lang="en-US" sz="1100" dirty="0">
                <a:solidFill>
                  <a:prstClr val="black"/>
                </a:solidFill>
                <a:hlinkClick r:id=""/>
              </a:rPr>
              <a:t>http</a:t>
            </a:r>
            <a:r>
              <a:rPr lang="en-US" sz="1100" dirty="0">
                <a:solidFill>
                  <a:prstClr val="black"/>
                </a:solidFill>
                <a:hlinkClick r:id="rId4"/>
              </a:rPr>
              <a:t>://www.heraldsun.com.au/news/right-brain-v-left-brain/story-e6frf7jo-1111114603615</a:t>
            </a:r>
            <a:r>
              <a:rPr lang="en-US" sz="1100" dirty="0">
                <a:solidFill>
                  <a:prstClr val="black"/>
                </a:solidFill>
              </a:rPr>
              <a:t> </a:t>
            </a:r>
          </a:p>
        </p:txBody>
      </p:sp>
    </p:spTree>
    <p:extLst>
      <p:ext uri="{BB962C8B-B14F-4D97-AF65-F5344CB8AC3E}">
        <p14:creationId xmlns:p14="http://schemas.microsoft.com/office/powerpoint/2010/main" val="28163845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800" b="1" dirty="0" err="1" smtClean="0">
                <a:solidFill>
                  <a:srgbClr val="7030A0"/>
                </a:solidFill>
              </a:rPr>
              <a:t>Bistable</a:t>
            </a:r>
            <a:r>
              <a:rPr lang="en-US" sz="2800" b="1" dirty="0" smtClean="0">
                <a:solidFill>
                  <a:srgbClr val="7030A0"/>
                </a:solidFill>
              </a:rPr>
              <a:t> Perception /</a:t>
            </a:r>
            <a:r>
              <a:rPr lang="en-US" sz="2800" b="1" dirty="0" err="1" smtClean="0">
                <a:solidFill>
                  <a:srgbClr val="7030A0"/>
                </a:solidFill>
              </a:rPr>
              <a:t>Multistable</a:t>
            </a:r>
            <a:r>
              <a:rPr lang="en-US" sz="2800" b="1" dirty="0" smtClean="0">
                <a:solidFill>
                  <a:srgbClr val="7030A0"/>
                </a:solidFill>
              </a:rPr>
              <a:t> Perception</a:t>
            </a:r>
            <a:endParaRPr lang="en-US" sz="2800" b="1" dirty="0">
              <a:solidFill>
                <a:srgbClr val="7030A0"/>
              </a:solidFill>
            </a:endParaRPr>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0907" y="1981200"/>
            <a:ext cx="1828800" cy="2457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9485"/>
          <a:stretch/>
        </p:blipFill>
        <p:spPr bwMode="auto">
          <a:xfrm>
            <a:off x="1219227" y="1981254"/>
            <a:ext cx="3305393" cy="2824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1219200" y="5562600"/>
            <a:ext cx="7576498" cy="707886"/>
          </a:xfrm>
          <a:prstGeom prst="rect">
            <a:avLst/>
          </a:prstGeom>
          <a:noFill/>
        </p:spPr>
        <p:txBody>
          <a:bodyPr wrap="none" rtlCol="0">
            <a:spAutoFit/>
          </a:bodyPr>
          <a:lstStyle/>
          <a:p>
            <a:r>
              <a:rPr lang="en-US" sz="2000" dirty="0" smtClean="0">
                <a:solidFill>
                  <a:srgbClr val="292934"/>
                </a:solidFill>
              </a:rPr>
              <a:t>Both images are </a:t>
            </a:r>
            <a:r>
              <a:rPr lang="en-US" sz="2000" dirty="0" err="1" smtClean="0">
                <a:solidFill>
                  <a:srgbClr val="292934"/>
                </a:solidFill>
              </a:rPr>
              <a:t>bistable</a:t>
            </a:r>
            <a:r>
              <a:rPr lang="en-US" sz="2000" dirty="0" smtClean="0">
                <a:solidFill>
                  <a:srgbClr val="292934"/>
                </a:solidFill>
              </a:rPr>
              <a:t> perceptions, in which the brain spontaneously </a:t>
            </a:r>
          </a:p>
          <a:p>
            <a:r>
              <a:rPr lang="en-US" sz="2000" dirty="0" smtClean="0">
                <a:solidFill>
                  <a:srgbClr val="292934"/>
                </a:solidFill>
              </a:rPr>
              <a:t>switches between two interpretations of the same ambiguous stimulus</a:t>
            </a:r>
            <a:endParaRPr lang="en-US" sz="2000" dirty="0">
              <a:solidFill>
                <a:srgbClr val="292934"/>
              </a:solidFill>
            </a:endParaRPr>
          </a:p>
        </p:txBody>
      </p:sp>
      <p:sp>
        <p:nvSpPr>
          <p:cNvPr id="16" name="TextBox 15"/>
          <p:cNvSpPr txBox="1"/>
          <p:nvPr/>
        </p:nvSpPr>
        <p:spPr>
          <a:xfrm>
            <a:off x="1600200" y="4761341"/>
            <a:ext cx="1610890" cy="369332"/>
          </a:xfrm>
          <a:prstGeom prst="rect">
            <a:avLst/>
          </a:prstGeom>
          <a:noFill/>
        </p:spPr>
        <p:txBody>
          <a:bodyPr wrap="none" rtlCol="0">
            <a:spAutoFit/>
          </a:bodyPr>
          <a:lstStyle/>
          <a:p>
            <a:r>
              <a:rPr lang="en-US" b="1" dirty="0" smtClean="0">
                <a:solidFill>
                  <a:srgbClr val="292934"/>
                </a:solidFill>
              </a:rPr>
              <a:t>Necker Cube</a:t>
            </a:r>
            <a:endParaRPr lang="en-US" b="1" dirty="0">
              <a:solidFill>
                <a:srgbClr val="292934"/>
              </a:solidFill>
            </a:endParaRPr>
          </a:p>
        </p:txBody>
      </p:sp>
      <p:sp>
        <p:nvSpPr>
          <p:cNvPr id="17" name="TextBox 16"/>
          <p:cNvSpPr txBox="1"/>
          <p:nvPr/>
        </p:nvSpPr>
        <p:spPr>
          <a:xfrm>
            <a:off x="5257800" y="4576970"/>
            <a:ext cx="2662908" cy="369332"/>
          </a:xfrm>
          <a:prstGeom prst="rect">
            <a:avLst/>
          </a:prstGeom>
          <a:noFill/>
        </p:spPr>
        <p:txBody>
          <a:bodyPr wrap="none" rtlCol="0">
            <a:spAutoFit/>
          </a:bodyPr>
          <a:lstStyle/>
          <a:p>
            <a:r>
              <a:rPr lang="en-US" b="1" dirty="0" smtClean="0">
                <a:solidFill>
                  <a:srgbClr val="292934"/>
                </a:solidFill>
              </a:rPr>
              <a:t>Rubin face-vase illusion</a:t>
            </a:r>
            <a:endParaRPr lang="en-US" b="1" dirty="0">
              <a:solidFill>
                <a:srgbClr val="292934"/>
              </a:solidFill>
            </a:endParaRPr>
          </a:p>
        </p:txBody>
      </p:sp>
    </p:spTree>
    <p:extLst>
      <p:ext uri="{BB962C8B-B14F-4D97-AF65-F5344CB8AC3E}">
        <p14:creationId xmlns:p14="http://schemas.microsoft.com/office/powerpoint/2010/main" val="38189605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22613"/>
            <a:ext cx="3810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p:cNvSpPr>
            <a:spLocks noGrp="1"/>
          </p:cNvSpPr>
          <p:nvPr>
            <p:ph type="title"/>
          </p:nvPr>
        </p:nvSpPr>
        <p:spPr>
          <a:xfrm>
            <a:off x="1143000" y="5236536"/>
            <a:ext cx="7848600" cy="1621464"/>
          </a:xfrm>
        </p:spPr>
        <p:txBody>
          <a:bodyPr>
            <a:normAutofit/>
          </a:bodyPr>
          <a:lstStyle/>
          <a:p>
            <a:pPr algn="l"/>
            <a:r>
              <a:rPr lang="en-US" sz="1600" dirty="0" smtClean="0"/>
              <a:t/>
            </a:r>
            <a:br>
              <a:rPr lang="en-US" sz="1600" dirty="0" smtClean="0"/>
            </a:br>
            <a:r>
              <a:rPr lang="en-US" sz="1600" dirty="0" smtClean="0"/>
              <a:t/>
            </a:r>
            <a:br>
              <a:rPr lang="en-US" sz="1600" dirty="0" smtClean="0"/>
            </a:br>
            <a:endParaRPr lang="en-US" sz="1600" dirty="0">
              <a:solidFill>
                <a:srgbClr val="002060"/>
              </a:solidFill>
            </a:endParaRPr>
          </a:p>
        </p:txBody>
      </p:sp>
      <p:sp>
        <p:nvSpPr>
          <p:cNvPr id="11" name="TextBox 10"/>
          <p:cNvSpPr txBox="1"/>
          <p:nvPr/>
        </p:nvSpPr>
        <p:spPr>
          <a:xfrm>
            <a:off x="838200" y="377556"/>
            <a:ext cx="8305800" cy="769441"/>
          </a:xfrm>
          <a:prstGeom prst="rect">
            <a:avLst/>
          </a:prstGeom>
          <a:noFill/>
        </p:spPr>
        <p:txBody>
          <a:bodyPr wrap="square" rtlCol="0">
            <a:spAutoFit/>
          </a:bodyPr>
          <a:lstStyle/>
          <a:p>
            <a:pPr algn="ctr"/>
            <a:r>
              <a:rPr lang="en-US" sz="2400" b="1" dirty="0">
                <a:solidFill>
                  <a:srgbClr val="0070C0"/>
                </a:solidFill>
              </a:rPr>
              <a:t>Gestalt Laws of Perceptual Organization</a:t>
            </a:r>
          </a:p>
          <a:p>
            <a:pPr algn="ctr"/>
            <a:r>
              <a:rPr lang="en-US" sz="2000" dirty="0">
                <a:solidFill>
                  <a:prstClr val="black"/>
                </a:solidFill>
              </a:rPr>
              <a:t>Our brains ignore contradictory information and fill gaps in with information.</a:t>
            </a:r>
            <a:endParaRPr lang="en-US" sz="2000" b="1" dirty="0">
              <a:solidFill>
                <a:prstClr val="black"/>
              </a:solidFill>
            </a:endParaRPr>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6225" y="1828800"/>
            <a:ext cx="2190750" cy="1989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3818359"/>
            <a:ext cx="231457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3686" y="1522613"/>
            <a:ext cx="1882295" cy="201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19200" y="5650975"/>
            <a:ext cx="4572000" cy="923330"/>
          </a:xfrm>
          <a:prstGeom prst="rect">
            <a:avLst/>
          </a:prstGeom>
        </p:spPr>
        <p:txBody>
          <a:bodyPr>
            <a:spAutoFit/>
          </a:bodyPr>
          <a:lstStyle/>
          <a:p>
            <a:pPr lvl="0"/>
            <a:r>
              <a:rPr lang="en-US" b="1" dirty="0">
                <a:solidFill>
                  <a:srgbClr val="C00000"/>
                </a:solidFill>
                <a:effectLst>
                  <a:outerShdw blurRad="50000" dist="30000" dir="5400000" algn="tl" rotWithShape="0">
                    <a:srgbClr val="000000">
                      <a:alpha val="30000"/>
                    </a:srgbClr>
                  </a:outerShdw>
                </a:effectLst>
              </a:rPr>
              <a:t>Confabulation</a:t>
            </a:r>
            <a:r>
              <a:rPr lang="en-US" b="1" dirty="0">
                <a:solidFill>
                  <a:srgbClr val="0070C0"/>
                </a:solidFill>
                <a:effectLst>
                  <a:outerShdw blurRad="50000" dist="30000" dir="5400000" algn="tl" rotWithShape="0">
                    <a:srgbClr val="000000">
                      <a:alpha val="30000"/>
                    </a:srgbClr>
                  </a:outerShdw>
                </a:effectLst>
              </a:rPr>
              <a:t>:    (</a:t>
            </a:r>
            <a:r>
              <a:rPr lang="en-US" b="1" i="1" dirty="0">
                <a:solidFill>
                  <a:srgbClr val="0070C0"/>
                </a:solidFill>
                <a:effectLst>
                  <a:outerShdw blurRad="50000" dist="30000" dir="5400000" algn="tl" rotWithShape="0">
                    <a:srgbClr val="000000">
                      <a:alpha val="30000"/>
                    </a:srgbClr>
                  </a:outerShdw>
                </a:effectLst>
              </a:rPr>
              <a:t>Psychology</a:t>
            </a:r>
            <a:r>
              <a:rPr lang="en-US" b="1" dirty="0">
                <a:solidFill>
                  <a:srgbClr val="0070C0"/>
                </a:solidFill>
                <a:effectLst>
                  <a:outerShdw blurRad="50000" dist="30000" dir="5400000" algn="tl" rotWithShape="0">
                    <a:srgbClr val="000000">
                      <a:alpha val="30000"/>
                    </a:srgbClr>
                  </a:outerShdw>
                </a:effectLst>
              </a:rPr>
              <a:t> )</a:t>
            </a:r>
            <a:r>
              <a:rPr lang="en-US" b="1" dirty="0">
                <a:solidFill>
                  <a:srgbClr val="002060"/>
                </a:solidFill>
                <a:effectLst>
                  <a:outerShdw blurRad="50000" dist="30000" dir="5400000" algn="tl" rotWithShape="0">
                    <a:srgbClr val="000000">
                      <a:alpha val="30000"/>
                    </a:srgbClr>
                  </a:outerShdw>
                </a:effectLst>
              </a:rPr>
              <a:t/>
            </a:r>
            <a:br>
              <a:rPr lang="en-US" b="1" dirty="0">
                <a:solidFill>
                  <a:srgbClr val="002060"/>
                </a:solidFill>
                <a:effectLst>
                  <a:outerShdw blurRad="50000" dist="30000" dir="5400000" algn="tl" rotWithShape="0">
                    <a:srgbClr val="000000">
                      <a:alpha val="30000"/>
                    </a:srgbClr>
                  </a:outerShdw>
                </a:effectLst>
              </a:rPr>
            </a:br>
            <a:r>
              <a:rPr lang="en-US" b="1" dirty="0">
                <a:solidFill>
                  <a:srgbClr val="002060"/>
                </a:solidFill>
                <a:effectLst>
                  <a:outerShdw blurRad="50000" dist="30000" dir="5400000" algn="tl" rotWithShape="0">
                    <a:srgbClr val="000000">
                      <a:alpha val="30000"/>
                    </a:srgbClr>
                  </a:outerShdw>
                </a:effectLst>
              </a:rPr>
              <a:t>To fill gaps in one's memory with fabrications that you believe to be facts.</a:t>
            </a:r>
            <a:endParaRPr lang="en-US" sz="2000" dirty="0">
              <a:solidFill>
                <a:prstClr val="black"/>
              </a:solidFill>
            </a:endParaRPr>
          </a:p>
        </p:txBody>
      </p:sp>
    </p:spTree>
    <p:extLst>
      <p:ext uri="{BB962C8B-B14F-4D97-AF65-F5344CB8AC3E}">
        <p14:creationId xmlns:p14="http://schemas.microsoft.com/office/powerpoint/2010/main" val="33033263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2000">
              <a:srgbClr val="8488C4"/>
            </a:gs>
            <a:gs pos="53000">
              <a:srgbClr val="D4DEFF"/>
            </a:gs>
            <a:gs pos="78000">
              <a:srgbClr val="D4DEFF"/>
            </a:gs>
            <a:gs pos="97000">
              <a:srgbClr val="0070C0"/>
            </a:gs>
          </a:gsLst>
          <a:lin ang="6600000" scaled="0"/>
        </a:gra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325755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6"/>
          <p:cNvSpPr>
            <a:spLocks noGrp="1"/>
          </p:cNvSpPr>
          <p:nvPr>
            <p:ph type="title"/>
          </p:nvPr>
        </p:nvSpPr>
        <p:spPr>
          <a:xfrm>
            <a:off x="4953000" y="685800"/>
            <a:ext cx="3886200" cy="1371600"/>
          </a:xfrm>
        </p:spPr>
        <p:txBody>
          <a:bodyPr>
            <a:normAutofit fontScale="90000"/>
          </a:bodyPr>
          <a:lstStyle/>
          <a:p>
            <a:r>
              <a:rPr lang="en-US" dirty="0" smtClean="0"/>
              <a:t/>
            </a:r>
            <a:br>
              <a:rPr lang="en-US" dirty="0" smtClean="0"/>
            </a:br>
            <a:r>
              <a:rPr lang="en-US" dirty="0"/>
              <a:t/>
            </a:r>
            <a:br>
              <a:rPr lang="en-US" dirty="0"/>
            </a:br>
            <a:r>
              <a:rPr lang="en-US" dirty="0" smtClean="0"/>
              <a:t>  </a:t>
            </a:r>
            <a:r>
              <a:rPr lang="en-US" sz="3100" b="1" dirty="0" smtClean="0"/>
              <a:t>what’s  MISSING  ?</a:t>
            </a:r>
            <a:br>
              <a:rPr lang="en-US" sz="3100" b="1" dirty="0" smtClean="0"/>
            </a:br>
            <a:r>
              <a:rPr lang="en-US" sz="3100" b="1" dirty="0"/>
              <a:t> </a:t>
            </a:r>
            <a:r>
              <a:rPr lang="en-US" sz="3100" b="1" dirty="0" smtClean="0"/>
              <a:t>   </a:t>
            </a:r>
            <a:r>
              <a:rPr lang="en-US" sz="3100" b="1" dirty="0"/>
              <a:t> </a:t>
            </a:r>
            <a:r>
              <a:rPr lang="en-US" sz="3100" b="1" dirty="0" smtClean="0"/>
              <a:t>   YOUR PERSPECTIVE</a:t>
            </a:r>
            <a:br>
              <a:rPr lang="en-US" sz="3100" b="1" dirty="0" smtClean="0"/>
            </a:br>
            <a:r>
              <a:rPr lang="en-US" sz="3100" b="1" dirty="0"/>
              <a:t> </a:t>
            </a:r>
            <a:r>
              <a:rPr lang="en-US" sz="3100" b="1" dirty="0" smtClean="0"/>
              <a:t>        of  the  horizon  </a:t>
            </a:r>
            <a:r>
              <a:rPr lang="en-US" dirty="0" smtClean="0"/>
              <a:t>		 </a:t>
            </a:r>
            <a:endParaRPr lang="en-US" dirty="0"/>
          </a:p>
        </p:txBody>
      </p:sp>
      <p:sp>
        <p:nvSpPr>
          <p:cNvPr id="2" name="AutoShape 2" descr="Image result for spinning danc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result for spinning danc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22532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0.tqn.com/d/psychology/1/0/C/1/continuity.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828800" y="609600"/>
            <a:ext cx="4114800" cy="41148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1066800" y="-152400"/>
            <a:ext cx="2362200" cy="990600"/>
          </a:xfrm>
        </p:spPr>
        <p:txBody>
          <a:bodyPr/>
          <a:lstStyle/>
          <a:p>
            <a:r>
              <a:rPr lang="en-US" sz="4300" b="0" cap="none" dirty="0" smtClean="0">
                <a:solidFill>
                  <a:srgbClr val="4F271C">
                    <a:satMod val="130000"/>
                  </a:srgbClr>
                </a:solidFill>
              </a:rPr>
              <a:t>Gestalt</a:t>
            </a:r>
            <a:endParaRPr lang="en-US" dirty="0"/>
          </a:p>
        </p:txBody>
      </p:sp>
      <p:sp>
        <p:nvSpPr>
          <p:cNvPr id="9" name="Rectangle 8"/>
          <p:cNvSpPr/>
          <p:nvPr/>
        </p:nvSpPr>
        <p:spPr>
          <a:xfrm>
            <a:off x="1219200" y="5410200"/>
            <a:ext cx="4572000" cy="923330"/>
          </a:xfrm>
          <a:prstGeom prst="rect">
            <a:avLst/>
          </a:prstGeom>
        </p:spPr>
        <p:txBody>
          <a:bodyPr>
            <a:spAutoFit/>
          </a:bodyPr>
          <a:lstStyle/>
          <a:p>
            <a:pPr lvl="0"/>
            <a:r>
              <a:rPr lang="en-US" b="1" dirty="0">
                <a:solidFill>
                  <a:srgbClr val="C00000"/>
                </a:solidFill>
                <a:effectLst>
                  <a:outerShdw blurRad="50000" dist="30000" dir="5400000" algn="tl" rotWithShape="0">
                    <a:srgbClr val="000000">
                      <a:alpha val="30000"/>
                    </a:srgbClr>
                  </a:outerShdw>
                </a:effectLst>
              </a:rPr>
              <a:t>Confabulation</a:t>
            </a:r>
            <a:r>
              <a:rPr lang="en-US" b="1" dirty="0">
                <a:solidFill>
                  <a:srgbClr val="0070C0"/>
                </a:solidFill>
                <a:effectLst>
                  <a:outerShdw blurRad="50000" dist="30000" dir="5400000" algn="tl" rotWithShape="0">
                    <a:srgbClr val="000000">
                      <a:alpha val="30000"/>
                    </a:srgbClr>
                  </a:outerShdw>
                </a:effectLst>
              </a:rPr>
              <a:t>:    (</a:t>
            </a:r>
            <a:r>
              <a:rPr lang="en-US" b="1" i="1" dirty="0">
                <a:solidFill>
                  <a:srgbClr val="0070C0"/>
                </a:solidFill>
                <a:effectLst>
                  <a:outerShdw blurRad="50000" dist="30000" dir="5400000" algn="tl" rotWithShape="0">
                    <a:srgbClr val="000000">
                      <a:alpha val="30000"/>
                    </a:srgbClr>
                  </a:outerShdw>
                </a:effectLst>
              </a:rPr>
              <a:t>Psychology</a:t>
            </a:r>
            <a:r>
              <a:rPr lang="en-US" b="1" dirty="0">
                <a:solidFill>
                  <a:srgbClr val="0070C0"/>
                </a:solidFill>
                <a:effectLst>
                  <a:outerShdw blurRad="50000" dist="30000" dir="5400000" algn="tl" rotWithShape="0">
                    <a:srgbClr val="000000">
                      <a:alpha val="30000"/>
                    </a:srgbClr>
                  </a:outerShdw>
                </a:effectLst>
              </a:rPr>
              <a:t> )</a:t>
            </a:r>
            <a:r>
              <a:rPr lang="en-US" b="1" dirty="0">
                <a:solidFill>
                  <a:srgbClr val="002060"/>
                </a:solidFill>
                <a:effectLst>
                  <a:outerShdw blurRad="50000" dist="30000" dir="5400000" algn="tl" rotWithShape="0">
                    <a:srgbClr val="000000">
                      <a:alpha val="30000"/>
                    </a:srgbClr>
                  </a:outerShdw>
                </a:effectLst>
              </a:rPr>
              <a:t/>
            </a:r>
            <a:br>
              <a:rPr lang="en-US" b="1" dirty="0">
                <a:solidFill>
                  <a:srgbClr val="002060"/>
                </a:solidFill>
                <a:effectLst>
                  <a:outerShdw blurRad="50000" dist="30000" dir="5400000" algn="tl" rotWithShape="0">
                    <a:srgbClr val="000000">
                      <a:alpha val="30000"/>
                    </a:srgbClr>
                  </a:outerShdw>
                </a:effectLst>
              </a:rPr>
            </a:br>
            <a:r>
              <a:rPr lang="en-US" b="1" dirty="0">
                <a:solidFill>
                  <a:srgbClr val="002060"/>
                </a:solidFill>
                <a:effectLst>
                  <a:outerShdw blurRad="50000" dist="30000" dir="5400000" algn="tl" rotWithShape="0">
                    <a:srgbClr val="000000">
                      <a:alpha val="30000"/>
                    </a:srgbClr>
                  </a:outerShdw>
                </a:effectLst>
              </a:rPr>
              <a:t>To fill gaps in one's memory with fabrications that you believe to be facts.</a:t>
            </a:r>
            <a:endParaRPr lang="en-US" sz="2000" dirty="0">
              <a:solidFill>
                <a:prstClr val="black"/>
              </a:solidFill>
            </a:endParaRPr>
          </a:p>
        </p:txBody>
      </p:sp>
    </p:spTree>
    <p:extLst>
      <p:ext uri="{BB962C8B-B14F-4D97-AF65-F5344CB8AC3E}">
        <p14:creationId xmlns:p14="http://schemas.microsoft.com/office/powerpoint/2010/main" val="14070227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98333">
              <a:srgbClr val="6F02AC"/>
            </a:gs>
            <a:gs pos="26000">
              <a:srgbClr val="EE3F17"/>
            </a:gs>
            <a:gs pos="66000">
              <a:srgbClr val="A603AB"/>
            </a:gs>
          </a:gsLst>
          <a:lin ang="13800000" scaled="0"/>
          <a:tileRect/>
        </a:gra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2743200" y="1981200"/>
            <a:ext cx="6400800" cy="2286000"/>
          </a:xfrm>
        </p:spPr>
        <p:txBody>
          <a:bodyPr/>
          <a:lstStyle/>
          <a:p>
            <a:r>
              <a:rPr lang="en-US" dirty="0" smtClean="0">
                <a:solidFill>
                  <a:srgbClr val="2002A2"/>
                </a:solidFill>
              </a:rPr>
              <a:t>POP-PSYCHOLOGY</a:t>
            </a:r>
            <a:br>
              <a:rPr lang="en-US" dirty="0" smtClean="0">
                <a:solidFill>
                  <a:srgbClr val="2002A2"/>
                </a:solidFill>
              </a:rPr>
            </a:br>
            <a:r>
              <a:rPr lang="en-US" dirty="0" smtClean="0">
                <a:solidFill>
                  <a:srgbClr val="2002A2"/>
                </a:solidFill>
              </a:rPr>
              <a:t>    and myths</a:t>
            </a:r>
            <a:endParaRPr lang="en-US" dirty="0">
              <a:solidFill>
                <a:srgbClr val="2002A2"/>
              </a:solidFill>
            </a:endParaRPr>
          </a:p>
        </p:txBody>
      </p:sp>
      <p:sp>
        <p:nvSpPr>
          <p:cNvPr id="13" name="TextBox 12"/>
          <p:cNvSpPr txBox="1"/>
          <p:nvPr/>
        </p:nvSpPr>
        <p:spPr>
          <a:xfrm>
            <a:off x="2654490" y="4267236"/>
            <a:ext cx="4934428" cy="1015663"/>
          </a:xfrm>
          <a:prstGeom prst="rect">
            <a:avLst/>
          </a:prstGeom>
          <a:noFill/>
        </p:spPr>
        <p:txBody>
          <a:bodyPr wrap="none" rtlCol="0">
            <a:spAutoFit/>
          </a:bodyPr>
          <a:lstStyle/>
          <a:p>
            <a:pPr marL="285750" indent="-285750">
              <a:buFont typeface="Arial" panose="020B0604020202020204" pitchFamily="34" charset="0"/>
              <a:buChar char="•"/>
            </a:pPr>
            <a:r>
              <a:rPr lang="en-US" sz="2000" dirty="0">
                <a:solidFill>
                  <a:srgbClr val="002060"/>
                </a:solidFill>
              </a:rPr>
              <a:t>We only use 10% of our brain</a:t>
            </a:r>
          </a:p>
          <a:p>
            <a:endParaRPr lang="en-US" sz="2000" dirty="0">
              <a:solidFill>
                <a:srgbClr val="002060"/>
              </a:solidFill>
            </a:endParaRPr>
          </a:p>
          <a:p>
            <a:pPr marL="285750" indent="-285750">
              <a:buFont typeface="Arial" panose="020B0604020202020204" pitchFamily="34" charset="0"/>
              <a:buChar char="•"/>
            </a:pPr>
            <a:r>
              <a:rPr lang="en-US" sz="2000" dirty="0">
                <a:solidFill>
                  <a:srgbClr val="002060"/>
                </a:solidFill>
              </a:rPr>
              <a:t>That we’re left brain or right brain thinkers</a:t>
            </a:r>
          </a:p>
        </p:txBody>
      </p:sp>
    </p:spTree>
    <p:extLst>
      <p:ext uri="{BB962C8B-B14F-4D97-AF65-F5344CB8AC3E}">
        <p14:creationId xmlns:p14="http://schemas.microsoft.com/office/powerpoint/2010/main" val="18300599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197" y="1831038"/>
            <a:ext cx="3435246"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loud Callout 2"/>
          <p:cNvSpPr/>
          <p:nvPr/>
        </p:nvSpPr>
        <p:spPr>
          <a:xfrm rot="467633">
            <a:off x="3852118" y="131748"/>
            <a:ext cx="4364903" cy="2558143"/>
          </a:xfrm>
          <a:prstGeom prst="cloudCallou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242852">
                    <a:lumMod val="60000"/>
                    <a:lumOff val="40000"/>
                  </a:srgbClr>
                </a:solidFill>
                <a:ea typeface="Batang" panose="02030600000101010101" pitchFamily="18" charset="-127"/>
              </a:rPr>
              <a:t>The left hand doesn’t know what the right hand is doing?</a:t>
            </a:r>
          </a:p>
        </p:txBody>
      </p:sp>
      <p:sp>
        <p:nvSpPr>
          <p:cNvPr id="7" name="TextBox 6"/>
          <p:cNvSpPr txBox="1"/>
          <p:nvPr/>
        </p:nvSpPr>
        <p:spPr>
          <a:xfrm>
            <a:off x="1051690" y="4454604"/>
            <a:ext cx="7939910" cy="1969770"/>
          </a:xfrm>
          <a:prstGeom prst="rect">
            <a:avLst/>
          </a:prstGeom>
          <a:noFill/>
        </p:spPr>
        <p:txBody>
          <a:bodyPr wrap="square" rtlCol="0">
            <a:spAutoFit/>
          </a:bodyPr>
          <a:lstStyle/>
          <a:p>
            <a:r>
              <a:rPr lang="en-US" dirty="0">
                <a:solidFill>
                  <a:prstClr val="black"/>
                </a:solidFill>
              </a:rPr>
              <a:t>Dr. </a:t>
            </a:r>
            <a:r>
              <a:rPr lang="en-US" dirty="0" err="1">
                <a:solidFill>
                  <a:prstClr val="black"/>
                </a:solidFill>
              </a:rPr>
              <a:t>Gazziniga</a:t>
            </a:r>
            <a:r>
              <a:rPr lang="en-US" dirty="0">
                <a:solidFill>
                  <a:prstClr val="black"/>
                </a:solidFill>
              </a:rPr>
              <a:t> </a:t>
            </a:r>
            <a:r>
              <a:rPr lang="en-US" dirty="0" smtClean="0">
                <a:solidFill>
                  <a:prstClr val="black"/>
                </a:solidFill>
              </a:rPr>
              <a:t>won a Nobel Prize for his research on split-brains. </a:t>
            </a:r>
          </a:p>
          <a:p>
            <a:r>
              <a:rPr lang="en-US" dirty="0" smtClean="0">
                <a:solidFill>
                  <a:prstClr val="black"/>
                </a:solidFill>
              </a:rPr>
              <a:t>He concludes that a </a:t>
            </a:r>
            <a:r>
              <a:rPr lang="en-US" dirty="0">
                <a:solidFill>
                  <a:prstClr val="black"/>
                </a:solidFill>
              </a:rPr>
              <a:t>final </a:t>
            </a:r>
            <a:r>
              <a:rPr lang="en-US" dirty="0" smtClean="0">
                <a:solidFill>
                  <a:prstClr val="black"/>
                </a:solidFill>
              </a:rPr>
              <a:t>stage pulls </a:t>
            </a:r>
            <a:r>
              <a:rPr lang="en-US" dirty="0">
                <a:solidFill>
                  <a:prstClr val="black"/>
                </a:solidFill>
              </a:rPr>
              <a:t>information </a:t>
            </a:r>
            <a:r>
              <a:rPr lang="en-US" dirty="0" smtClean="0">
                <a:solidFill>
                  <a:prstClr val="black"/>
                </a:solidFill>
              </a:rPr>
              <a:t>together and connects it with the past- what we already know- and in this way we generate explanations and create a story, including our life story</a:t>
            </a:r>
          </a:p>
          <a:p>
            <a:endParaRPr lang="en-US" dirty="0" smtClean="0">
              <a:solidFill>
                <a:prstClr val="black"/>
              </a:solidFill>
            </a:endParaRPr>
          </a:p>
          <a:p>
            <a:r>
              <a:rPr lang="en-US" sz="1600" dirty="0" smtClean="0">
                <a:solidFill>
                  <a:prstClr val="black"/>
                </a:solidFill>
              </a:rPr>
              <a:t>A major founder of the field of Cognitive Neuroscience </a:t>
            </a:r>
          </a:p>
          <a:p>
            <a:r>
              <a:rPr lang="en-US" sz="1600" dirty="0" smtClean="0"/>
              <a:t>director </a:t>
            </a:r>
            <a:r>
              <a:rPr lang="en-US" sz="1600" dirty="0"/>
              <a:t>of the SAGE Center for the Study of the Mind at the University of California</a:t>
            </a:r>
            <a:endParaRPr lang="en-US" sz="1600" dirty="0">
              <a:solidFill>
                <a:prstClr val="black"/>
              </a:solidFill>
            </a:endParaRPr>
          </a:p>
        </p:txBody>
      </p:sp>
      <p:sp>
        <p:nvSpPr>
          <p:cNvPr id="5" name="Rectangle 4"/>
          <p:cNvSpPr/>
          <p:nvPr/>
        </p:nvSpPr>
        <p:spPr>
          <a:xfrm>
            <a:off x="6071258" y="6454481"/>
            <a:ext cx="3518485" cy="276999"/>
          </a:xfrm>
          <a:prstGeom prst="rect">
            <a:avLst/>
          </a:prstGeom>
        </p:spPr>
        <p:txBody>
          <a:bodyPr wrap="square">
            <a:spAutoFit/>
          </a:bodyPr>
          <a:lstStyle/>
          <a:p>
            <a:r>
              <a:rPr lang="en-US" sz="1200" dirty="0">
                <a:solidFill>
                  <a:prstClr val="black"/>
                </a:solidFill>
                <a:hlinkClick r:id="rId4"/>
              </a:rPr>
              <a:t>http://bigthink.com/users/michaelgazzaniga</a:t>
            </a:r>
            <a:endParaRPr lang="en-US" sz="1200" dirty="0">
              <a:solidFill>
                <a:prstClr val="black"/>
              </a:solidFill>
            </a:endParaRPr>
          </a:p>
        </p:txBody>
      </p:sp>
      <p:sp>
        <p:nvSpPr>
          <p:cNvPr id="8" name="Rectangle 7"/>
          <p:cNvSpPr/>
          <p:nvPr/>
        </p:nvSpPr>
        <p:spPr>
          <a:xfrm>
            <a:off x="1141175" y="6434886"/>
            <a:ext cx="5943600" cy="646331"/>
          </a:xfrm>
          <a:prstGeom prst="rect">
            <a:avLst/>
          </a:prstGeom>
        </p:spPr>
        <p:txBody>
          <a:bodyPr wrap="square">
            <a:spAutoFit/>
          </a:bodyPr>
          <a:lstStyle/>
          <a:p>
            <a:r>
              <a:rPr lang="en-US" dirty="0">
                <a:solidFill>
                  <a:prstClr val="black"/>
                </a:solidFill>
                <a:hlinkClick r:id="rId5"/>
              </a:rPr>
              <a:t>http://bigthink.com/videos/your-storytelling-brain-2</a:t>
            </a:r>
            <a:endParaRPr lang="en-US"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28257945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1127373"/>
            <a:ext cx="2850652" cy="369332"/>
          </a:xfrm>
          <a:prstGeom prst="rect">
            <a:avLst/>
          </a:prstGeom>
          <a:noFill/>
        </p:spPr>
        <p:txBody>
          <a:bodyPr wrap="none" rtlCol="0">
            <a:spAutoFit/>
          </a:bodyPr>
          <a:lstStyle/>
          <a:p>
            <a:r>
              <a:rPr lang="en-US" b="1" dirty="0">
                <a:solidFill>
                  <a:prstClr val="black"/>
                </a:solidFill>
              </a:rPr>
              <a:t>Wins a Nobel Prize 1981</a:t>
            </a:r>
          </a:p>
        </p:txBody>
      </p:sp>
      <p:sp>
        <p:nvSpPr>
          <p:cNvPr id="5" name="Rectangle 4"/>
          <p:cNvSpPr/>
          <p:nvPr/>
        </p:nvSpPr>
        <p:spPr>
          <a:xfrm>
            <a:off x="1524026" y="6386174"/>
            <a:ext cx="184731" cy="646331"/>
          </a:xfrm>
          <a:prstGeom prst="rect">
            <a:avLst/>
          </a:prstGeom>
        </p:spPr>
        <p:txBody>
          <a:bodyPr wrap="none">
            <a:spAutoFit/>
          </a:bodyPr>
          <a:lstStyle/>
          <a:p>
            <a:endParaRPr lang="en-US" dirty="0">
              <a:solidFill>
                <a:prstClr val="black"/>
              </a:solidFill>
            </a:endParaRPr>
          </a:p>
          <a:p>
            <a:endParaRPr lang="en-US" dirty="0">
              <a:solidFill>
                <a:prstClr val="black"/>
              </a:solidFill>
            </a:endParaRPr>
          </a:p>
        </p:txBody>
      </p:sp>
      <p:sp>
        <p:nvSpPr>
          <p:cNvPr id="4" name="Title 3"/>
          <p:cNvSpPr>
            <a:spLocks noGrp="1"/>
          </p:cNvSpPr>
          <p:nvPr>
            <p:ph type="title"/>
          </p:nvPr>
        </p:nvSpPr>
        <p:spPr>
          <a:xfrm>
            <a:off x="838200" y="144776"/>
            <a:ext cx="8229600" cy="1143000"/>
          </a:xfrm>
        </p:spPr>
        <p:txBody>
          <a:bodyPr>
            <a:normAutofit fontScale="90000"/>
          </a:bodyPr>
          <a:lstStyle/>
          <a:p>
            <a:r>
              <a:rPr lang="en-US" dirty="0" smtClean="0">
                <a:solidFill>
                  <a:srgbClr val="002060"/>
                </a:solidFill>
              </a:rPr>
              <a:t>The Split-Brain  </a:t>
            </a:r>
            <a:r>
              <a:rPr lang="en-US" sz="2700" dirty="0" smtClean="0"/>
              <a:t>(</a:t>
            </a:r>
            <a:r>
              <a:rPr lang="en-US" sz="2700" dirty="0" err="1" smtClean="0"/>
              <a:t>Gazzaniga</a:t>
            </a:r>
            <a:r>
              <a:rPr lang="en-US" sz="2700" dirty="0" smtClean="0"/>
              <a:t> &amp; Sperry at Cal-Tech)</a:t>
            </a:r>
            <a:endParaRPr lang="en-US" sz="2700" dirty="0"/>
          </a:p>
        </p:txBody>
      </p:sp>
      <p:pic>
        <p:nvPicPr>
          <p:cNvPr id="4098" name="Picture 2"/>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99000"/>
                    </a14:imgEffect>
                    <a14:imgEffect>
                      <a14:brightnessContrast contrast="5000"/>
                    </a14:imgEffect>
                  </a14:imgLayer>
                </a14:imgProps>
              </a:ext>
              <a:ext uri="{28A0092B-C50C-407E-A947-70E740481C1C}">
                <a14:useLocalDpi xmlns:a14="http://schemas.microsoft.com/office/drawing/2010/main" val="0"/>
              </a:ext>
            </a:extLst>
          </a:blip>
          <a:stretch>
            <a:fillRect/>
          </a:stretch>
        </p:blipFill>
        <p:spPr bwMode="auto">
          <a:xfrm>
            <a:off x="42518" y="1905000"/>
            <a:ext cx="9101509"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746234" y="5647510"/>
            <a:ext cx="7010400" cy="1015663"/>
          </a:xfrm>
          <a:prstGeom prst="rect">
            <a:avLst/>
          </a:prstGeom>
        </p:spPr>
        <p:txBody>
          <a:bodyPr wrap="square">
            <a:spAutoFit/>
          </a:bodyPr>
          <a:lstStyle/>
          <a:p>
            <a:endParaRPr lang="en-US" dirty="0" smtClean="0">
              <a:solidFill>
                <a:prstClr val="black"/>
              </a:solidFill>
              <a:hlinkClick r:id="rId5"/>
            </a:endParaRPr>
          </a:p>
          <a:p>
            <a:r>
              <a:rPr lang="en-US" sz="1400" dirty="0" smtClean="0">
                <a:solidFill>
                  <a:prstClr val="black"/>
                </a:solidFill>
                <a:hlinkClick r:id="rId5"/>
              </a:rPr>
              <a:t>With </a:t>
            </a:r>
            <a:r>
              <a:rPr lang="en-US" sz="1400" dirty="0" err="1" smtClean="0">
                <a:solidFill>
                  <a:prstClr val="black"/>
                </a:solidFill>
                <a:hlinkClick r:id="rId5"/>
              </a:rPr>
              <a:t>alan</a:t>
            </a:r>
            <a:r>
              <a:rPr lang="en-US" sz="1400" dirty="0">
                <a:solidFill>
                  <a:prstClr val="black"/>
                </a:solidFill>
                <a:hlinkClick r:id="rId5"/>
              </a:rPr>
              <a:t> </a:t>
            </a:r>
            <a:r>
              <a:rPr lang="en-US" sz="1400" dirty="0" err="1" smtClean="0">
                <a:solidFill>
                  <a:prstClr val="black"/>
                </a:solidFill>
                <a:hlinkClick r:id="rId5"/>
              </a:rPr>
              <a:t>alda</a:t>
            </a:r>
            <a:r>
              <a:rPr lang="en-US" sz="1400" dirty="0" smtClean="0">
                <a:solidFill>
                  <a:prstClr val="black"/>
                </a:solidFill>
                <a:hlinkClick r:id="rId5"/>
              </a:rPr>
              <a:t>- independent minds: https</a:t>
            </a:r>
            <a:r>
              <a:rPr lang="en-US" sz="1400" dirty="0">
                <a:solidFill>
                  <a:prstClr val="black"/>
                </a:solidFill>
                <a:hlinkClick r:id="rId5"/>
              </a:rPr>
              <a:t>://</a:t>
            </a:r>
            <a:r>
              <a:rPr lang="en-US" sz="1400" dirty="0" smtClean="0">
                <a:solidFill>
                  <a:prstClr val="black"/>
                </a:solidFill>
                <a:hlinkClick r:id="rId5"/>
              </a:rPr>
              <a:t>www.youtube.com/watch?v=lfGwsAdS9Dc</a:t>
            </a:r>
          </a:p>
          <a:p>
            <a:r>
              <a:rPr lang="en-US" sz="1400" dirty="0" smtClean="0">
                <a:solidFill>
                  <a:prstClr val="black"/>
                </a:solidFill>
                <a:hlinkClick r:id="rId5"/>
              </a:rPr>
              <a:t>https://www.youtube.com/watch?v=ZMLzP1VCANo</a:t>
            </a:r>
            <a:endParaRPr lang="en-US" sz="1400" dirty="0" smtClean="0">
              <a:solidFill>
                <a:prstClr val="black"/>
              </a:solidFill>
            </a:endParaRPr>
          </a:p>
          <a:p>
            <a:endParaRPr lang="en-US" sz="1400" dirty="0">
              <a:solidFill>
                <a:prstClr val="black"/>
              </a:solidFill>
            </a:endParaRPr>
          </a:p>
        </p:txBody>
      </p:sp>
    </p:spTree>
    <p:extLst>
      <p:ext uri="{BB962C8B-B14F-4D97-AF65-F5344CB8AC3E}">
        <p14:creationId xmlns:p14="http://schemas.microsoft.com/office/powerpoint/2010/main" val="19888757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5486400"/>
            <a:ext cx="8153400" cy="1754326"/>
          </a:xfrm>
          <a:prstGeom prst="rect">
            <a:avLst/>
          </a:prstGeom>
        </p:spPr>
        <p:txBody>
          <a:bodyPr wrap="square">
            <a:spAutoFit/>
          </a:bodyPr>
          <a:lstStyle/>
          <a:p>
            <a:endParaRPr lang="en-US" dirty="0" smtClean="0">
              <a:solidFill>
                <a:prstClr val="black"/>
              </a:solidFill>
            </a:endParaRPr>
          </a:p>
          <a:p>
            <a:r>
              <a:rPr lang="en-US" dirty="0">
                <a:solidFill>
                  <a:prstClr val="black"/>
                </a:solidFill>
              </a:rPr>
              <a:t>Independent Brains</a:t>
            </a:r>
            <a:r>
              <a:rPr lang="en-US" dirty="0" smtClean="0">
                <a:solidFill>
                  <a:prstClr val="black"/>
                </a:solidFill>
              </a:rPr>
              <a:t>: </a:t>
            </a:r>
            <a:r>
              <a:rPr lang="en-US" dirty="0" smtClean="0">
                <a:solidFill>
                  <a:prstClr val="black"/>
                </a:solidFill>
                <a:hlinkClick r:id="rId3"/>
              </a:rPr>
              <a:t>https</a:t>
            </a:r>
            <a:r>
              <a:rPr lang="en-US" dirty="0">
                <a:solidFill>
                  <a:prstClr val="black"/>
                </a:solidFill>
                <a:hlinkClick r:id="rId3"/>
              </a:rPr>
              <a:t>://</a:t>
            </a:r>
            <a:r>
              <a:rPr lang="en-US" dirty="0" smtClean="0">
                <a:solidFill>
                  <a:prstClr val="black"/>
                </a:solidFill>
                <a:hlinkClick r:id="rId3"/>
              </a:rPr>
              <a:t>www.youtube.com/watch?v=lfGwsAdS9Dc</a:t>
            </a:r>
            <a:endParaRPr lang="en-US" dirty="0" smtClean="0">
              <a:solidFill>
                <a:prstClr val="black"/>
              </a:solidFill>
            </a:endParaRPr>
          </a:p>
          <a:p>
            <a:r>
              <a:rPr lang="en-US" dirty="0" smtClean="0">
                <a:solidFill>
                  <a:prstClr val="black"/>
                </a:solidFill>
              </a:rPr>
              <a:t>Dr. </a:t>
            </a:r>
            <a:r>
              <a:rPr lang="en-US" dirty="0" err="1" smtClean="0">
                <a:solidFill>
                  <a:prstClr val="black"/>
                </a:solidFill>
              </a:rPr>
              <a:t>Gazzaniga</a:t>
            </a:r>
            <a:r>
              <a:rPr lang="en-US" dirty="0" smtClean="0">
                <a:solidFill>
                  <a:prstClr val="black"/>
                </a:solidFill>
              </a:rPr>
              <a:t> talks about the story we create: </a:t>
            </a:r>
          </a:p>
          <a:p>
            <a:r>
              <a:rPr lang="en-US" dirty="0" smtClean="0">
                <a:solidFill>
                  <a:srgbClr val="0070C0"/>
                </a:solidFill>
                <a:hlinkClick r:id="rId4"/>
              </a:rPr>
              <a:t>https://www.youtube.com/watch?v=ZMLzP1VCANo</a:t>
            </a:r>
            <a:endParaRPr lang="en-US" dirty="0" smtClean="0">
              <a:solidFill>
                <a:srgbClr val="0070C0"/>
              </a:solidFill>
            </a:endParaRPr>
          </a:p>
          <a:p>
            <a:endParaRPr lang="en-US" dirty="0" smtClean="0">
              <a:solidFill>
                <a:srgbClr val="0070C0"/>
              </a:solidFill>
            </a:endParaRPr>
          </a:p>
          <a:p>
            <a:endParaRPr lang="en-US" dirty="0">
              <a:solidFill>
                <a:prstClr val="black"/>
              </a:solidFill>
            </a:endParaRPr>
          </a:p>
        </p:txBody>
      </p:sp>
      <p:sp>
        <p:nvSpPr>
          <p:cNvPr id="3" name="Title 2"/>
          <p:cNvSpPr>
            <a:spLocks noGrp="1"/>
          </p:cNvSpPr>
          <p:nvPr>
            <p:ph type="title"/>
          </p:nvPr>
        </p:nvSpPr>
        <p:spPr>
          <a:xfrm>
            <a:off x="1377871" y="152400"/>
            <a:ext cx="7498080" cy="1143000"/>
          </a:xfrm>
        </p:spPr>
        <p:txBody>
          <a:bodyPr/>
          <a:lstStyle/>
          <a:p>
            <a:r>
              <a:rPr lang="en-US" b="1" dirty="0" smtClean="0">
                <a:solidFill>
                  <a:srgbClr val="002060"/>
                </a:solidFill>
              </a:rPr>
              <a:t>Split-Brains</a:t>
            </a:r>
            <a:endParaRPr lang="en-US" b="1" dirty="0">
              <a:solidFill>
                <a:srgbClr val="002060"/>
              </a:solidFill>
            </a:endParaRPr>
          </a:p>
        </p:txBody>
      </p:sp>
      <p:sp>
        <p:nvSpPr>
          <p:cNvPr id="4" name="Content Placeholder 3"/>
          <p:cNvSpPr>
            <a:spLocks noGrp="1"/>
          </p:cNvSpPr>
          <p:nvPr>
            <p:ph idx="1"/>
          </p:nvPr>
        </p:nvSpPr>
        <p:spPr>
          <a:xfrm>
            <a:off x="1066800" y="1143000"/>
            <a:ext cx="7790688" cy="4800600"/>
          </a:xfrm>
        </p:spPr>
        <p:txBody>
          <a:bodyPr>
            <a:normAutofit/>
          </a:bodyPr>
          <a:lstStyle/>
          <a:p>
            <a:pPr marL="82296" indent="0">
              <a:buNone/>
            </a:pPr>
            <a:r>
              <a:rPr lang="en-US" sz="1800" dirty="0" smtClean="0">
                <a:solidFill>
                  <a:srgbClr val="002060"/>
                </a:solidFill>
              </a:rPr>
              <a:t>Dr. </a:t>
            </a:r>
            <a:r>
              <a:rPr lang="en-US" sz="1800" dirty="0" err="1" smtClean="0">
                <a:solidFill>
                  <a:srgbClr val="002060"/>
                </a:solidFill>
              </a:rPr>
              <a:t>Gazzaniga</a:t>
            </a:r>
            <a:r>
              <a:rPr lang="en-US" sz="1800" dirty="0" smtClean="0">
                <a:solidFill>
                  <a:srgbClr val="002060"/>
                </a:solidFill>
              </a:rPr>
              <a:t>:</a:t>
            </a:r>
          </a:p>
          <a:p>
            <a:pPr marL="82296" indent="0">
              <a:buNone/>
            </a:pPr>
            <a:r>
              <a:rPr lang="en-US" sz="1800" dirty="0" smtClean="0"/>
              <a:t>“The </a:t>
            </a:r>
            <a:r>
              <a:rPr lang="en-US" sz="1800" dirty="0"/>
              <a:t>brain isn't like a computer, with specific sections of hardware charged with specific tasks. It's more like a network of computers connected by very big, busy broadband cables. The connectivity between active brain regions is turning out to be just as important, if not more so, than the operation of the distinct parts</a:t>
            </a:r>
            <a:r>
              <a:rPr lang="en-US" sz="1800" dirty="0" smtClean="0"/>
              <a:t>.”</a:t>
            </a:r>
            <a:endParaRPr lang="en-US" sz="1800" dirty="0"/>
          </a:p>
          <a:p>
            <a:pPr marL="82296" indent="0">
              <a:buNone/>
            </a:pPr>
            <a:endParaRPr lang="en-US" sz="1800" dirty="0" smtClean="0"/>
          </a:p>
          <a:p>
            <a:pPr marL="82296" indent="0">
              <a:buNone/>
            </a:pPr>
            <a:r>
              <a:rPr lang="en-US" sz="2000" b="1" dirty="0" smtClean="0">
                <a:solidFill>
                  <a:srgbClr val="002060"/>
                </a:solidFill>
              </a:rPr>
              <a:t>Experiments have shown:</a:t>
            </a:r>
          </a:p>
          <a:p>
            <a:r>
              <a:rPr lang="en-US" sz="1800" dirty="0"/>
              <a:t>It </a:t>
            </a:r>
            <a:r>
              <a:rPr lang="en-US" sz="1800" dirty="0" smtClean="0"/>
              <a:t>was commonly </a:t>
            </a:r>
            <a:r>
              <a:rPr lang="en-US" sz="1800" dirty="0"/>
              <a:t>believed that the left brain is analytic and </a:t>
            </a:r>
            <a:r>
              <a:rPr lang="en-US" sz="1800" dirty="0" smtClean="0"/>
              <a:t>the </a:t>
            </a:r>
            <a:r>
              <a:rPr lang="en-US" sz="1800" dirty="0"/>
              <a:t>right brain is </a:t>
            </a:r>
            <a:r>
              <a:rPr lang="en-US" sz="1800" dirty="0" smtClean="0"/>
              <a:t>artistic but fMRIs shows that </a:t>
            </a:r>
            <a:r>
              <a:rPr lang="en-US" sz="1800" dirty="0"/>
              <a:t>specialized tasks </a:t>
            </a:r>
            <a:r>
              <a:rPr lang="en-US" sz="1800" dirty="0" smtClean="0"/>
              <a:t>engage </a:t>
            </a:r>
            <a:r>
              <a:rPr lang="en-US" sz="1800" dirty="0"/>
              <a:t>networks </a:t>
            </a:r>
            <a:r>
              <a:rPr lang="en-US" sz="1800" dirty="0" smtClean="0"/>
              <a:t>across </a:t>
            </a:r>
            <a:r>
              <a:rPr lang="en-US" sz="1800" dirty="0"/>
              <a:t>the entire </a:t>
            </a:r>
            <a:r>
              <a:rPr lang="en-US" sz="1800" dirty="0" smtClean="0"/>
              <a:t>brain</a:t>
            </a:r>
          </a:p>
          <a:p>
            <a:r>
              <a:rPr lang="en-US" sz="1800" dirty="0"/>
              <a:t>That each half of the brain can function independently</a:t>
            </a:r>
          </a:p>
          <a:p>
            <a:r>
              <a:rPr lang="en-US" sz="1800" dirty="0" smtClean="0"/>
              <a:t>That while each brain can act independently, with communication they can  work together </a:t>
            </a:r>
          </a:p>
          <a:p>
            <a:r>
              <a:rPr lang="en-US" sz="1800" dirty="0" smtClean="0"/>
              <a:t>That each half of the brain can compensate for the other half </a:t>
            </a:r>
          </a:p>
        </p:txBody>
      </p:sp>
    </p:spTree>
    <p:extLst>
      <p:ext uri="{BB962C8B-B14F-4D97-AF65-F5344CB8AC3E}">
        <p14:creationId xmlns:p14="http://schemas.microsoft.com/office/powerpoint/2010/main" val="24939757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think-therefore-I-am-Descartes.jpg"/>
          <p:cNvPicPr>
            <a:picLocks noChangeAspect="1"/>
          </p:cNvPicPr>
          <p:nvPr/>
        </p:nvPicPr>
        <p:blipFill>
          <a:blip r:embed="rId2" cstate="print"/>
          <a:stretch>
            <a:fillRect/>
          </a:stretch>
        </p:blipFill>
        <p:spPr>
          <a:xfrm>
            <a:off x="3886200" y="762000"/>
            <a:ext cx="4419600" cy="2651760"/>
          </a:xfrm>
          <a:prstGeom prst="rect">
            <a:avLst/>
          </a:prstGeom>
        </p:spPr>
      </p:pic>
      <p:pic>
        <p:nvPicPr>
          <p:cNvPr id="10" name="Picture 9" descr="220px-Paul_McCartney_on_stage_in_Prague.jpg"/>
          <p:cNvPicPr>
            <a:picLocks noChangeAspect="1"/>
          </p:cNvPicPr>
          <p:nvPr/>
        </p:nvPicPr>
        <p:blipFill>
          <a:blip r:embed="rId3" cstate="print"/>
          <a:stretch>
            <a:fillRect/>
          </a:stretch>
        </p:blipFill>
        <p:spPr>
          <a:xfrm>
            <a:off x="1295400" y="152400"/>
            <a:ext cx="2583132" cy="3733800"/>
          </a:xfrm>
          <a:prstGeom prst="rect">
            <a:avLst/>
          </a:prstGeom>
        </p:spPr>
      </p:pic>
      <p:pic>
        <p:nvPicPr>
          <p:cNvPr id="5" name="Picture 4" descr="default_004.jpg"/>
          <p:cNvPicPr>
            <a:picLocks noChangeAspect="1"/>
          </p:cNvPicPr>
          <p:nvPr/>
        </p:nvPicPr>
        <p:blipFill>
          <a:blip r:embed="rId4" cstate="print"/>
          <a:srcRect r="10000"/>
          <a:stretch>
            <a:fillRect/>
          </a:stretch>
        </p:blipFill>
        <p:spPr>
          <a:xfrm>
            <a:off x="6324600" y="4495800"/>
            <a:ext cx="2674620" cy="2228850"/>
          </a:xfrm>
          <a:prstGeom prst="rect">
            <a:avLst/>
          </a:prstGeom>
        </p:spPr>
      </p:pic>
      <p:pic>
        <p:nvPicPr>
          <p:cNvPr id="7" name="Picture 6" descr="Robert_Louis_Stevenson_by_Sargent-300x281.jpg"/>
          <p:cNvPicPr>
            <a:picLocks noChangeAspect="1"/>
          </p:cNvPicPr>
          <p:nvPr/>
        </p:nvPicPr>
        <p:blipFill>
          <a:blip r:embed="rId5" cstate="print"/>
          <a:srcRect l="16000" b="8541"/>
          <a:stretch>
            <a:fillRect/>
          </a:stretch>
        </p:blipFill>
        <p:spPr>
          <a:xfrm>
            <a:off x="381000" y="3276600"/>
            <a:ext cx="3280127" cy="3345175"/>
          </a:xfrm>
          <a:prstGeom prst="rect">
            <a:avLst/>
          </a:prstGeom>
        </p:spPr>
      </p:pic>
      <p:pic>
        <p:nvPicPr>
          <p:cNvPr id="9" name="Picture 8" descr="220px-Paul_McCartney_&amp;_Bono_Live8.jpg"/>
          <p:cNvPicPr>
            <a:picLocks noChangeAspect="1"/>
          </p:cNvPicPr>
          <p:nvPr/>
        </p:nvPicPr>
        <p:blipFill>
          <a:blip r:embed="rId6" cstate="print"/>
          <a:stretch>
            <a:fillRect/>
          </a:stretch>
        </p:blipFill>
        <p:spPr>
          <a:xfrm>
            <a:off x="3581400" y="3657600"/>
            <a:ext cx="2794000" cy="2324100"/>
          </a:xfrm>
          <a:prstGeom prst="rect">
            <a:avLst/>
          </a:prstGeom>
        </p:spPr>
      </p:pic>
      <p:sp>
        <p:nvSpPr>
          <p:cNvPr id="13" name="TextBox 12"/>
          <p:cNvSpPr txBox="1"/>
          <p:nvPr/>
        </p:nvSpPr>
        <p:spPr>
          <a:xfrm>
            <a:off x="6248400" y="3352800"/>
            <a:ext cx="2209800" cy="369332"/>
          </a:xfrm>
          <a:prstGeom prst="rect">
            <a:avLst/>
          </a:prstGeom>
          <a:noFill/>
        </p:spPr>
        <p:txBody>
          <a:bodyPr wrap="square" rtlCol="0">
            <a:spAutoFit/>
          </a:bodyPr>
          <a:lstStyle/>
          <a:p>
            <a:r>
              <a:rPr lang="en-US" dirty="0">
                <a:solidFill>
                  <a:prstClr val="black"/>
                </a:solidFill>
              </a:rPr>
              <a:t> </a:t>
            </a:r>
          </a:p>
        </p:txBody>
      </p:sp>
    </p:spTree>
    <p:extLst>
      <p:ext uri="{BB962C8B-B14F-4D97-AF65-F5344CB8AC3E}">
        <p14:creationId xmlns:p14="http://schemas.microsoft.com/office/powerpoint/2010/main" val="341787515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2999" y="228600"/>
            <a:ext cx="7620000" cy="7571303"/>
          </a:xfrm>
          <a:prstGeom prst="rect">
            <a:avLst/>
          </a:prstGeom>
        </p:spPr>
        <p:txBody>
          <a:bodyPr wrap="square">
            <a:spAutoFit/>
          </a:bodyPr>
          <a:lstStyle/>
          <a:p>
            <a:pPr lvl="0"/>
            <a:r>
              <a:rPr lang="en-US" b="1" dirty="0" smtClean="0">
                <a:solidFill>
                  <a:srgbClr val="0070C0"/>
                </a:solidFill>
                <a:effectLst>
                  <a:outerShdw blurRad="50000" dist="30000" dir="5400000" algn="tl" rotWithShape="0">
                    <a:srgbClr val="000000">
                      <a:alpha val="30000"/>
                    </a:srgbClr>
                  </a:outerShdw>
                </a:effectLst>
              </a:rPr>
              <a:t>Neuropsychology: Left </a:t>
            </a:r>
            <a:r>
              <a:rPr lang="en-US" b="1" dirty="0">
                <a:solidFill>
                  <a:srgbClr val="0070C0"/>
                </a:solidFill>
                <a:effectLst>
                  <a:outerShdw blurRad="50000" dist="30000" dir="5400000" algn="tl" rotWithShape="0">
                    <a:srgbClr val="000000">
                      <a:alpha val="30000"/>
                    </a:srgbClr>
                  </a:outerShdw>
                </a:effectLst>
              </a:rPr>
              <a:t>Brain Narrative (The Interpreter)  </a:t>
            </a:r>
            <a:endParaRPr lang="en-US" b="1" dirty="0" smtClean="0">
              <a:solidFill>
                <a:srgbClr val="0070C0"/>
              </a:solidFill>
              <a:effectLst>
                <a:outerShdw blurRad="50000" dist="30000" dir="5400000" algn="tl" rotWithShape="0">
                  <a:srgbClr val="000000">
                    <a:alpha val="30000"/>
                  </a:srgbClr>
                </a:outerShdw>
              </a:effectLst>
            </a:endParaRPr>
          </a:p>
          <a:p>
            <a:pPr lvl="0"/>
            <a:endParaRPr lang="en-US" b="1" dirty="0" smtClean="0">
              <a:solidFill>
                <a:srgbClr val="0070C0"/>
              </a:solidFill>
              <a:effectLst>
                <a:outerShdw blurRad="50000" dist="30000" dir="5400000" algn="tl" rotWithShape="0">
                  <a:srgbClr val="000000">
                    <a:alpha val="30000"/>
                  </a:srgbClr>
                </a:outerShdw>
              </a:effectLst>
            </a:endParaRPr>
          </a:p>
          <a:p>
            <a:pPr marL="285750" lvl="0" indent="-285750">
              <a:buFont typeface="Wingdings" panose="05000000000000000000" pitchFamily="2" charset="2"/>
              <a:buChar char="ü"/>
            </a:pPr>
            <a:r>
              <a:rPr lang="en-US" b="1" dirty="0" smtClean="0">
                <a:solidFill>
                  <a:srgbClr val="0070C0"/>
                </a:solidFill>
                <a:effectLst>
                  <a:outerShdw blurRad="50000" dist="30000" dir="5400000" algn="tl" rotWithShape="0">
                    <a:srgbClr val="000000">
                      <a:alpha val="30000"/>
                    </a:srgbClr>
                  </a:outerShdw>
                </a:effectLst>
              </a:rPr>
              <a:t>similar </a:t>
            </a:r>
            <a:r>
              <a:rPr lang="en-US" b="1" dirty="0">
                <a:solidFill>
                  <a:srgbClr val="0070C0"/>
                </a:solidFill>
                <a:effectLst>
                  <a:outerShdw blurRad="50000" dist="30000" dir="5400000" algn="tl" rotWithShape="0">
                    <a:srgbClr val="000000">
                      <a:alpha val="30000"/>
                    </a:srgbClr>
                  </a:outerShdw>
                </a:effectLst>
              </a:rPr>
              <a:t>to  the theories of Psychology theory of Confabulation</a:t>
            </a:r>
          </a:p>
          <a:p>
            <a:pPr lvl="0"/>
            <a:r>
              <a:rPr lang="en-US" b="1" dirty="0">
                <a:solidFill>
                  <a:srgbClr val="0070C0"/>
                </a:solidFill>
                <a:effectLst>
                  <a:outerShdw blurRad="50000" dist="30000" dir="5400000" algn="tl" rotWithShape="0">
                    <a:srgbClr val="000000">
                      <a:alpha val="30000"/>
                    </a:srgbClr>
                  </a:outerShdw>
                </a:effectLst>
              </a:rPr>
              <a:t>    and the Gestalt idea of completion</a:t>
            </a:r>
          </a:p>
          <a:p>
            <a:endParaRPr lang="en-US" b="1" dirty="0">
              <a:latin typeface="Verdana, Arial, Helvetica"/>
            </a:endParaRPr>
          </a:p>
          <a:p>
            <a:endParaRPr lang="en-US" b="1" dirty="0" smtClean="0">
              <a:latin typeface="Verdana, Arial, Helvetica"/>
            </a:endParaRPr>
          </a:p>
          <a:p>
            <a:r>
              <a:rPr lang="en-US" b="1" dirty="0" smtClean="0">
                <a:latin typeface="Verdana, Arial, Helvetica"/>
              </a:rPr>
              <a:t>The interpreter </a:t>
            </a:r>
            <a:r>
              <a:rPr lang="en-US" b="1" dirty="0">
                <a:latin typeface="Verdana, Arial, Helvetica"/>
              </a:rPr>
              <a:t>in our left </a:t>
            </a:r>
            <a:r>
              <a:rPr lang="en-US" b="1" dirty="0" smtClean="0">
                <a:latin typeface="Verdana, Arial, Helvetica"/>
              </a:rPr>
              <a:t>hemisphere</a:t>
            </a:r>
          </a:p>
          <a:p>
            <a:pPr marL="285750" lvl="0" indent="-285750">
              <a:buFont typeface="Arial" panose="020B0604020202020204" pitchFamily="34" charset="0"/>
              <a:buChar char="•"/>
            </a:pPr>
            <a:r>
              <a:rPr lang="en-US" dirty="0" smtClean="0">
                <a:solidFill>
                  <a:prstClr val="black"/>
                </a:solidFill>
              </a:rPr>
              <a:t>constructs a story about why we act the way we do</a:t>
            </a:r>
          </a:p>
          <a:p>
            <a:pPr marL="285750" indent="-285750">
              <a:buFont typeface="Arial" panose="020B0604020202020204" pitchFamily="34" charset="0"/>
              <a:buChar char="•"/>
            </a:pPr>
            <a:r>
              <a:rPr lang="en-US" dirty="0" smtClean="0">
                <a:solidFill>
                  <a:prstClr val="black"/>
                </a:solidFill>
              </a:rPr>
              <a:t>constructs </a:t>
            </a:r>
            <a:r>
              <a:rPr lang="en-US" dirty="0">
                <a:solidFill>
                  <a:prstClr val="black"/>
                </a:solidFill>
              </a:rPr>
              <a:t>our conscious </a:t>
            </a:r>
            <a:r>
              <a:rPr lang="en-US" dirty="0" smtClean="0">
                <a:solidFill>
                  <a:prstClr val="black"/>
                </a:solidFill>
              </a:rPr>
              <a:t>reality</a:t>
            </a:r>
          </a:p>
          <a:p>
            <a:pPr marL="285750" indent="-285750">
              <a:buFont typeface="Arial" panose="020B0604020202020204" pitchFamily="34" charset="0"/>
              <a:buChar char="•"/>
            </a:pPr>
            <a:r>
              <a:rPr lang="en-US" dirty="0" smtClean="0">
                <a:solidFill>
                  <a:prstClr val="black"/>
                </a:solidFill>
              </a:rPr>
              <a:t>conscious </a:t>
            </a:r>
            <a:r>
              <a:rPr lang="en-US" dirty="0">
                <a:solidFill>
                  <a:prstClr val="black"/>
                </a:solidFill>
              </a:rPr>
              <a:t>life is </a:t>
            </a:r>
            <a:r>
              <a:rPr lang="en-US" dirty="0" smtClean="0">
                <a:solidFill>
                  <a:prstClr val="black"/>
                </a:solidFill>
              </a:rPr>
              <a:t>a (constructed) "afterthought</a:t>
            </a:r>
            <a:r>
              <a:rPr lang="en-US" dirty="0">
                <a:solidFill>
                  <a:prstClr val="black"/>
                </a:solidFill>
              </a:rPr>
              <a:t>" </a:t>
            </a:r>
            <a:endParaRPr lang="en-US" b="1" dirty="0" smtClean="0"/>
          </a:p>
          <a:p>
            <a:endParaRPr lang="en-US" b="1" dirty="0" smtClean="0"/>
          </a:p>
          <a:p>
            <a:r>
              <a:rPr lang="en-US" b="1" dirty="0" smtClean="0"/>
              <a:t>Thousands/millions </a:t>
            </a:r>
            <a:r>
              <a:rPr lang="en-US" b="1" dirty="0"/>
              <a:t>of brain activities are relatively independent of </a:t>
            </a:r>
            <a:r>
              <a:rPr lang="en-US" b="1" dirty="0" smtClean="0"/>
              <a:t>independent of one </a:t>
            </a:r>
            <a:r>
              <a:rPr lang="en-US" b="1" dirty="0"/>
              <a:t>another </a:t>
            </a:r>
          </a:p>
          <a:p>
            <a:pPr marL="285750" indent="-285750">
              <a:buFont typeface="Arial" panose="020B0604020202020204" pitchFamily="34" charset="0"/>
              <a:buChar char="•"/>
            </a:pPr>
            <a:r>
              <a:rPr lang="en-US" dirty="0"/>
              <a:t>outside the realm of conscious experience.  </a:t>
            </a:r>
          </a:p>
          <a:p>
            <a:pPr marL="285750" indent="-285750">
              <a:buFont typeface="Arial" panose="020B0604020202020204" pitchFamily="34" charset="0"/>
              <a:buChar char="•"/>
            </a:pPr>
            <a:r>
              <a:rPr lang="en-US" dirty="0"/>
              <a:t>they affect body movements, emotions, thoughts, </a:t>
            </a:r>
            <a:r>
              <a:rPr lang="en-US" dirty="0" smtClean="0"/>
              <a:t>....</a:t>
            </a:r>
            <a:r>
              <a:rPr lang="en-US" dirty="0"/>
              <a:t> </a:t>
            </a:r>
            <a:endParaRPr lang="en-US" dirty="0" smtClean="0"/>
          </a:p>
          <a:p>
            <a:endParaRPr lang="en-US" dirty="0" smtClean="0"/>
          </a:p>
          <a:p>
            <a:r>
              <a:rPr lang="en-US" dirty="0" smtClean="0"/>
              <a:t>However, once the </a:t>
            </a:r>
            <a:r>
              <a:rPr lang="en-US" dirty="0"/>
              <a:t>brain </a:t>
            </a:r>
            <a:r>
              <a:rPr lang="en-US" dirty="0" smtClean="0"/>
              <a:t>activity is </a:t>
            </a:r>
            <a:r>
              <a:rPr lang="en-US" dirty="0"/>
              <a:t>expressed,  the expressions become events that the conscious system takes note of and that the interpreter must explain.</a:t>
            </a:r>
          </a:p>
          <a:p>
            <a:pPr marL="285750" indent="-285750">
              <a:buFont typeface="Arial" panose="020B0604020202020204" pitchFamily="34" charset="0"/>
              <a:buChar char="•"/>
            </a:pPr>
            <a:endParaRPr lang="en-US" dirty="0"/>
          </a:p>
          <a:p>
            <a:pPr lvl="0"/>
            <a:endParaRPr lang="en-US" dirty="0" smtClean="0">
              <a:solidFill>
                <a:prstClr val="black"/>
              </a:solidFill>
            </a:endParaRPr>
          </a:p>
          <a:p>
            <a:pPr marL="285750" lvl="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endParaRPr lang="en-US" dirty="0" smtClean="0">
              <a:solidFill>
                <a:prstClr val="black"/>
              </a:solidFill>
            </a:endParaRPr>
          </a:p>
          <a:p>
            <a:endParaRPr lang="en-US" dirty="0">
              <a:solidFill>
                <a:prstClr val="black"/>
              </a:solidFill>
            </a:endParaRPr>
          </a:p>
          <a:p>
            <a:pPr marL="285750" indent="-285750">
              <a:buFont typeface="Arial" panose="020B0604020202020204" pitchFamily="34" charset="0"/>
              <a:buChar char="•"/>
            </a:pPr>
            <a:endParaRPr lang="en-US" b="1" dirty="0" smtClean="0">
              <a:latin typeface="Verdana, Arial, Helvetica"/>
            </a:endParaRPr>
          </a:p>
          <a:p>
            <a:endParaRPr lang="en-US" b="1" dirty="0">
              <a:latin typeface="Verdana, Arial, Helvetica"/>
            </a:endParaRPr>
          </a:p>
          <a:p>
            <a:pPr marL="285750" lvl="0" indent="-285750">
              <a:buFont typeface="Wingdings" panose="05000000000000000000" pitchFamily="2" charset="2"/>
              <a:buChar char="ü"/>
            </a:pPr>
            <a:endParaRPr lang="en-US" b="1" dirty="0" smtClean="0">
              <a:solidFill>
                <a:srgbClr val="0070C0"/>
              </a:solidFill>
              <a:effectLst>
                <a:outerShdw blurRad="50000" dist="30000" dir="5400000" algn="tl" rotWithShape="0">
                  <a:srgbClr val="000000">
                    <a:alpha val="30000"/>
                  </a:srgbClr>
                </a:outerShdw>
              </a:effectLst>
            </a:endParaRPr>
          </a:p>
          <a:p>
            <a:pPr marL="285750" lvl="0" indent="-285750">
              <a:buFont typeface="Wingdings" panose="05000000000000000000" pitchFamily="2" charset="2"/>
              <a:buChar char="ü"/>
            </a:pPr>
            <a:endParaRPr lang="en-US" b="1" dirty="0">
              <a:solidFill>
                <a:srgbClr val="0070C0"/>
              </a:solidFill>
              <a:effectLst>
                <a:outerShdw blurRad="50000" dist="30000" dir="5400000" algn="tl" rotWithShape="0">
                  <a:srgbClr val="000000">
                    <a:alpha val="30000"/>
                  </a:srgbClr>
                </a:outerShdw>
              </a:effectLst>
            </a:endParaRPr>
          </a:p>
        </p:txBody>
      </p:sp>
      <p:sp>
        <p:nvSpPr>
          <p:cNvPr id="7" name="Rectangle 6"/>
          <p:cNvSpPr/>
          <p:nvPr/>
        </p:nvSpPr>
        <p:spPr>
          <a:xfrm>
            <a:off x="1164770" y="5105400"/>
            <a:ext cx="5414283" cy="1477328"/>
          </a:xfrm>
          <a:prstGeom prst="rect">
            <a:avLst/>
          </a:prstGeom>
        </p:spPr>
        <p:txBody>
          <a:bodyPr wrap="square">
            <a:spAutoFit/>
          </a:bodyPr>
          <a:lstStyle/>
          <a:p>
            <a:endParaRPr lang="en-US" dirty="0"/>
          </a:p>
          <a:p>
            <a:endParaRPr lang="en-US" dirty="0" smtClean="0"/>
          </a:p>
          <a:p>
            <a:endParaRPr lang="en-US" dirty="0"/>
          </a:p>
          <a:p>
            <a:endParaRPr lang="en-US" dirty="0"/>
          </a:p>
          <a:p>
            <a:r>
              <a:rPr lang="en-US" dirty="0"/>
              <a:t>	</a:t>
            </a:r>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0157" y="1143000"/>
            <a:ext cx="214312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54034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gs>
            <a:gs pos="12000">
              <a:srgbClr val="0070C0"/>
            </a:gs>
            <a:gs pos="45000">
              <a:srgbClr val="FFFF00"/>
            </a:gs>
            <a:gs pos="64000">
              <a:srgbClr val="01A78F"/>
            </a:gs>
            <a:gs pos="91000">
              <a:srgbClr val="3366FF"/>
            </a:gs>
          </a:gsLst>
          <a:lin ang="7800000" scaled="0"/>
          <a:tileRect/>
        </a:gradFill>
        <a:effectLst/>
      </p:bgPr>
    </p:bg>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644050"/>
            <a:ext cx="2925076"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loud Callout 2"/>
          <p:cNvSpPr/>
          <p:nvPr/>
        </p:nvSpPr>
        <p:spPr>
          <a:xfrm rot="1963967">
            <a:off x="3193412" y="325090"/>
            <a:ext cx="4627097" cy="3023943"/>
          </a:xfrm>
          <a:prstGeom prst="cloudCallou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B80A">
                  <a:lumMod val="20000"/>
                  <a:lumOff val="80000"/>
                </a:srgbClr>
              </a:solidFill>
            </a:endParaRPr>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74709">
            <a:off x="4459115" y="792149"/>
            <a:ext cx="2447016" cy="1776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954345" y="3810000"/>
            <a:ext cx="4953000" cy="1569660"/>
          </a:xfrm>
          <a:prstGeom prst="rect">
            <a:avLst/>
          </a:prstGeom>
          <a:noFill/>
        </p:spPr>
        <p:txBody>
          <a:bodyPr wrap="square" rtlCol="0">
            <a:spAutoFit/>
          </a:bodyPr>
          <a:lstStyle/>
          <a:p>
            <a:endParaRPr lang="en-US" sz="2000" dirty="0">
              <a:solidFill>
                <a:prstClr val="black"/>
              </a:solidFill>
            </a:endParaRPr>
          </a:p>
          <a:p>
            <a:endParaRPr lang="en-US" dirty="0">
              <a:solidFill>
                <a:prstClr val="black"/>
              </a:solidFill>
            </a:endParaRPr>
          </a:p>
          <a:p>
            <a:r>
              <a:rPr lang="en-US" sz="2000" dirty="0" smtClean="0">
                <a:solidFill>
                  <a:prstClr val="black"/>
                </a:solidFill>
              </a:rPr>
              <a:t>Dr. Michael S. </a:t>
            </a:r>
            <a:r>
              <a:rPr lang="en-US" sz="2000" dirty="0" err="1" smtClean="0">
                <a:solidFill>
                  <a:prstClr val="black"/>
                </a:solidFill>
              </a:rPr>
              <a:t>Gazzaniga</a:t>
            </a:r>
            <a:r>
              <a:rPr lang="en-US" sz="2000" dirty="0" smtClean="0">
                <a:solidFill>
                  <a:prstClr val="black"/>
                </a:solidFill>
              </a:rPr>
              <a:t>:  Hmmm</a:t>
            </a:r>
            <a:r>
              <a:rPr lang="en-US" sz="2000" dirty="0">
                <a:solidFill>
                  <a:prstClr val="black"/>
                </a:solidFill>
              </a:rPr>
              <a:t>. </a:t>
            </a:r>
            <a:endParaRPr lang="en-US" sz="2000" dirty="0" smtClean="0">
              <a:solidFill>
                <a:prstClr val="black"/>
              </a:solidFill>
            </a:endParaRPr>
          </a:p>
          <a:p>
            <a:r>
              <a:rPr lang="en-US" sz="2000" dirty="0">
                <a:solidFill>
                  <a:prstClr val="black"/>
                </a:solidFill>
              </a:rPr>
              <a:t> </a:t>
            </a:r>
            <a:r>
              <a:rPr lang="en-US" sz="2000" dirty="0" smtClean="0">
                <a:solidFill>
                  <a:prstClr val="black"/>
                </a:solidFill>
              </a:rPr>
              <a:t>     Who’s </a:t>
            </a:r>
            <a:r>
              <a:rPr lang="en-US" sz="2000" dirty="0">
                <a:solidFill>
                  <a:prstClr val="black"/>
                </a:solidFill>
              </a:rPr>
              <a:t>driving the submarine?</a:t>
            </a:r>
          </a:p>
          <a:p>
            <a:r>
              <a:rPr lang="en-US" dirty="0">
                <a:solidFill>
                  <a:prstClr val="black"/>
                </a:solidFill>
              </a:rPr>
              <a:t>    </a:t>
            </a:r>
          </a:p>
        </p:txBody>
      </p:sp>
      <p:sp>
        <p:nvSpPr>
          <p:cNvPr id="2" name="Rectangle 1"/>
          <p:cNvSpPr/>
          <p:nvPr/>
        </p:nvSpPr>
        <p:spPr>
          <a:xfrm>
            <a:off x="3954345" y="6019800"/>
            <a:ext cx="4953000" cy="646331"/>
          </a:xfrm>
          <a:prstGeom prst="rect">
            <a:avLst/>
          </a:prstGeom>
        </p:spPr>
        <p:txBody>
          <a:bodyPr wrap="square">
            <a:spAutoFit/>
          </a:bodyPr>
          <a:lstStyle/>
          <a:p>
            <a:r>
              <a:rPr lang="en-US" dirty="0">
                <a:solidFill>
                  <a:srgbClr val="292934"/>
                </a:solidFill>
                <a:hlinkClick r:id="rId5"/>
              </a:rPr>
              <a:t>https://www.youtube.com/watch?v=laRyswIO_-</a:t>
            </a:r>
            <a:r>
              <a:rPr lang="en-US" dirty="0" smtClean="0">
                <a:solidFill>
                  <a:srgbClr val="292934"/>
                </a:solidFill>
                <a:hlinkClick r:id="rId5"/>
              </a:rPr>
              <a:t>g</a:t>
            </a:r>
            <a:endParaRPr lang="en-US" dirty="0" smtClean="0">
              <a:solidFill>
                <a:srgbClr val="292934"/>
              </a:solidFill>
            </a:endParaRPr>
          </a:p>
          <a:p>
            <a:endParaRPr lang="en-US" dirty="0">
              <a:solidFill>
                <a:srgbClr val="292934"/>
              </a:solidFill>
            </a:endParaRPr>
          </a:p>
        </p:txBody>
      </p:sp>
    </p:spTree>
    <p:extLst>
      <p:ext uri="{BB962C8B-B14F-4D97-AF65-F5344CB8AC3E}">
        <p14:creationId xmlns:p14="http://schemas.microsoft.com/office/powerpoint/2010/main" val="37435109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381000" y="1447800"/>
            <a:ext cx="8839199" cy="5562600"/>
          </a:xfrm>
        </p:spPr>
        <p:txBody>
          <a:bodyPr>
            <a:normAutofit fontScale="70000" lnSpcReduction="20000"/>
          </a:bodyPr>
          <a:lstStyle/>
          <a:p>
            <a:pPr>
              <a:buNone/>
            </a:pPr>
            <a:endParaRPr lang="en-US" dirty="0" smtClean="0"/>
          </a:p>
          <a:p>
            <a:pPr>
              <a:buNone/>
            </a:pPr>
            <a:endParaRPr lang="en-US" sz="3300" dirty="0" smtClean="0"/>
          </a:p>
          <a:p>
            <a:r>
              <a:rPr lang="en-US" sz="3300" dirty="0" smtClean="0"/>
              <a:t>Coma derives </a:t>
            </a:r>
            <a:r>
              <a:rPr lang="en-US" sz="3300" dirty="0"/>
              <a:t>from the ancient Greek word for </a:t>
            </a:r>
            <a:r>
              <a:rPr lang="en-US" sz="3300" dirty="0" smtClean="0"/>
              <a:t>sleep</a:t>
            </a:r>
          </a:p>
          <a:p>
            <a:r>
              <a:rPr lang="en-US" sz="3300" dirty="0" smtClean="0"/>
              <a:t>Coma is when a comatose </a:t>
            </a:r>
            <a:r>
              <a:rPr lang="en-US" sz="3300" dirty="0"/>
              <a:t>person lies unmoving, except for shallow breathing, indefinitely.  </a:t>
            </a:r>
            <a:endParaRPr lang="en-US" sz="3300" dirty="0" smtClean="0"/>
          </a:p>
          <a:p>
            <a:r>
              <a:rPr lang="en-US" sz="3300" dirty="0" smtClean="0"/>
              <a:t>People </a:t>
            </a:r>
            <a:r>
              <a:rPr lang="en-US" sz="3300" dirty="0"/>
              <a:t>can be in comas for a few hours up to years.  </a:t>
            </a:r>
            <a:endParaRPr lang="en-US" sz="3300" dirty="0" smtClean="0"/>
          </a:p>
          <a:p>
            <a:r>
              <a:rPr lang="en-US" sz="3300" dirty="0" smtClean="0"/>
              <a:t>They </a:t>
            </a:r>
            <a:r>
              <a:rPr lang="en-US" sz="3300" dirty="0"/>
              <a:t>appear dead to the outside world, except upon close inspection</a:t>
            </a:r>
            <a:r>
              <a:rPr lang="en-US" sz="3300" dirty="0" smtClean="0"/>
              <a:t>.</a:t>
            </a:r>
          </a:p>
          <a:p>
            <a:r>
              <a:rPr lang="en-US" sz="3300" dirty="0" smtClean="0"/>
              <a:t>Usually caused by trauma or brain injury</a:t>
            </a:r>
          </a:p>
          <a:p>
            <a:r>
              <a:rPr lang="en-US" sz="3300" dirty="0" smtClean="0"/>
              <a:t>When there is healing it’s a slow process</a:t>
            </a:r>
          </a:p>
          <a:p>
            <a:r>
              <a:rPr lang="en-US" sz="3300" dirty="0" smtClean="0"/>
              <a:t>Coma patients do not have the same signs as a person who’s asleep</a:t>
            </a:r>
          </a:p>
          <a:p>
            <a:r>
              <a:rPr lang="en-US" sz="3300" dirty="0" smtClean="0"/>
              <a:t>EEG is not consistent with sleep</a:t>
            </a:r>
          </a:p>
          <a:p>
            <a:r>
              <a:rPr lang="en-US" sz="3300" dirty="0" smtClean="0"/>
              <a:t>Cannot be woken up- Medical </a:t>
            </a:r>
            <a:r>
              <a:rPr lang="en-US" sz="3300" dirty="0"/>
              <a:t>intervention is required to maintain </a:t>
            </a:r>
            <a:r>
              <a:rPr lang="en-US" sz="3300" dirty="0" smtClean="0"/>
              <a:t>life (nutrients intravenously)</a:t>
            </a:r>
          </a:p>
          <a:p>
            <a:r>
              <a:rPr lang="en-US" sz="3300" dirty="0" smtClean="0"/>
              <a:t>There have been recent cases where a coma </a:t>
            </a:r>
            <a:r>
              <a:rPr lang="en-US" sz="3300" dirty="0"/>
              <a:t>patients can actually hear and remember things people say to them when they are in the coma.  </a:t>
            </a:r>
          </a:p>
          <a:p>
            <a:pPr lvl="1"/>
            <a:endParaRPr lang="en-US" sz="2000" dirty="0"/>
          </a:p>
        </p:txBody>
      </p:sp>
      <p:pic>
        <p:nvPicPr>
          <p:cNvPr id="10" name="Picture 9" descr="what is a coam.jpeg"/>
          <p:cNvPicPr>
            <a:picLocks noChangeAspect="1"/>
          </p:cNvPicPr>
          <p:nvPr/>
        </p:nvPicPr>
        <p:blipFill>
          <a:blip r:embed="rId3" cstate="print"/>
          <a:stretch>
            <a:fillRect/>
          </a:stretch>
        </p:blipFill>
        <p:spPr>
          <a:xfrm>
            <a:off x="381000" y="394291"/>
            <a:ext cx="3998686" cy="1447800"/>
          </a:xfrm>
          <a:prstGeom prst="rect">
            <a:avLst/>
          </a:prstGeom>
        </p:spPr>
      </p:pic>
    </p:spTree>
    <p:extLst>
      <p:ext uri="{BB962C8B-B14F-4D97-AF65-F5344CB8AC3E}">
        <p14:creationId xmlns:p14="http://schemas.microsoft.com/office/powerpoint/2010/main" val="305633048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1150257" y="1447800"/>
            <a:ext cx="3746501" cy="3649134"/>
          </a:xfrm>
        </p:spPr>
        <p:txBody>
          <a:bodyPr/>
          <a:lstStyle/>
          <a:p>
            <a:pPr>
              <a:buNone/>
            </a:pPr>
            <a:endParaRPr lang="en-US" dirty="0" smtClean="0"/>
          </a:p>
          <a:p>
            <a:pPr>
              <a:buNone/>
            </a:pPr>
            <a:endParaRPr lang="en-US" sz="2000" dirty="0" smtClean="0"/>
          </a:p>
          <a:p>
            <a:pPr>
              <a:buNone/>
            </a:pPr>
            <a:r>
              <a:rPr lang="en-US" sz="2000" dirty="0" smtClean="0"/>
              <a:t>Coma means deep sleep- </a:t>
            </a:r>
          </a:p>
          <a:p>
            <a:pPr lvl="1"/>
            <a:r>
              <a:rPr lang="en-US" sz="2000" dirty="0" smtClean="0"/>
              <a:t>but is it deep sleep?</a:t>
            </a:r>
            <a:endParaRPr lang="en-US" sz="2000" dirty="0"/>
          </a:p>
        </p:txBody>
      </p:sp>
      <p:pic>
        <p:nvPicPr>
          <p:cNvPr id="10" name="Picture 9" descr="what is a coam.jpeg"/>
          <p:cNvPicPr>
            <a:picLocks noChangeAspect="1"/>
          </p:cNvPicPr>
          <p:nvPr/>
        </p:nvPicPr>
        <p:blipFill>
          <a:blip r:embed="rId3" cstate="print"/>
          <a:stretch>
            <a:fillRect/>
          </a:stretch>
        </p:blipFill>
        <p:spPr>
          <a:xfrm>
            <a:off x="1161143" y="762000"/>
            <a:ext cx="4630057" cy="1676400"/>
          </a:xfrm>
          <a:prstGeom prst="rect">
            <a:avLst/>
          </a:prstGeom>
        </p:spPr>
      </p:pic>
    </p:spTree>
    <p:extLst>
      <p:ext uri="{BB962C8B-B14F-4D97-AF65-F5344CB8AC3E}">
        <p14:creationId xmlns:p14="http://schemas.microsoft.com/office/powerpoint/2010/main" val="328891192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200000" scaled="0"/>
          <a:tileRect/>
        </a:gradFill>
        <a:effectLst/>
      </p:bgPr>
    </p:bg>
    <p:spTree>
      <p:nvGrpSpPr>
        <p:cNvPr id="1" name=""/>
        <p:cNvGrpSpPr/>
        <p:nvPr/>
      </p:nvGrpSpPr>
      <p:grpSpPr>
        <a:xfrm>
          <a:off x="0" y="0"/>
          <a:ext cx="0" cy="0"/>
          <a:chOff x="0" y="0"/>
          <a:chExt cx="0" cy="0"/>
        </a:xfrm>
      </p:grpSpPr>
      <p:sp>
        <p:nvSpPr>
          <p:cNvPr id="4" name="TextBox 3"/>
          <p:cNvSpPr txBox="1"/>
          <p:nvPr/>
        </p:nvSpPr>
        <p:spPr>
          <a:xfrm>
            <a:off x="2362200" y="6019800"/>
            <a:ext cx="8070156" cy="261610"/>
          </a:xfrm>
          <a:prstGeom prst="rect">
            <a:avLst/>
          </a:prstGeom>
          <a:noFill/>
        </p:spPr>
        <p:txBody>
          <a:bodyPr wrap="square" rtlCol="0">
            <a:spAutoFit/>
          </a:bodyPr>
          <a:lstStyle/>
          <a:p>
            <a:r>
              <a:rPr lang="en-US" sz="1100" dirty="0" smtClean="0">
                <a:solidFill>
                  <a:prstClr val="black"/>
                </a:solidFill>
              </a:rPr>
              <a:t> </a:t>
            </a:r>
            <a:endParaRPr lang="en-US" sz="1100" dirty="0">
              <a:solidFill>
                <a:prstClr val="black"/>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962400"/>
            <a:ext cx="2409825"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652020" y="2105561"/>
            <a:ext cx="4572000" cy="1323439"/>
          </a:xfrm>
          <a:prstGeom prst="rect">
            <a:avLst/>
          </a:prstGeom>
        </p:spPr>
        <p:txBody>
          <a:bodyPr>
            <a:spAutoFit/>
          </a:bodyPr>
          <a:lstStyle/>
          <a:p>
            <a:r>
              <a:rPr lang="en-US" sz="4000" b="1" cap="all" dirty="0">
                <a:solidFill>
                  <a:srgbClr val="69676D">
                    <a:satMod val="130000"/>
                  </a:srgbClr>
                </a:solidFill>
                <a:effectLst>
                  <a:outerShdw blurRad="50000" dist="30000" dir="5400000" algn="tl" rotWithShape="0">
                    <a:srgbClr val="000000">
                      <a:alpha val="30000"/>
                    </a:srgbClr>
                  </a:outerShdw>
                </a:effectLst>
              </a:rPr>
              <a:t>Coma patients</a:t>
            </a:r>
            <a:endParaRPr lang="en-US" dirty="0"/>
          </a:p>
        </p:txBody>
      </p:sp>
    </p:spTree>
    <p:extLst>
      <p:ext uri="{BB962C8B-B14F-4D97-AF65-F5344CB8AC3E}">
        <p14:creationId xmlns:p14="http://schemas.microsoft.com/office/powerpoint/2010/main" val="32844650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9963" y="6019800"/>
            <a:ext cx="7772400" cy="553998"/>
          </a:xfrm>
          <a:prstGeom prst="rect">
            <a:avLst/>
          </a:prstGeom>
        </p:spPr>
        <p:txBody>
          <a:bodyPr wrap="square">
            <a:spAutoFit/>
          </a:bodyPr>
          <a:lstStyle/>
          <a:p>
            <a:r>
              <a:rPr lang="en-US" sz="1200" dirty="0" smtClean="0">
                <a:solidFill>
                  <a:prstClr val="black"/>
                </a:solidFill>
                <a:hlinkClick r:id="rId2"/>
              </a:rPr>
              <a:t>http</a:t>
            </a:r>
            <a:r>
              <a:rPr lang="en-US" sz="1200" dirty="0">
                <a:solidFill>
                  <a:prstClr val="black"/>
                </a:solidFill>
                <a:hlinkClick r:id="rId2"/>
              </a:rPr>
              <a:t>://</a:t>
            </a:r>
            <a:r>
              <a:rPr lang="en-US" sz="1200" dirty="0" smtClean="0">
                <a:solidFill>
                  <a:prstClr val="black"/>
                </a:solidFill>
                <a:hlinkClick r:id="rId2"/>
              </a:rPr>
              <a:t>www.youtube.com/watch?v=KSKIkXvqruI&amp;list=UUbDdmTlTwoCUx2p7nScbUCw&amp;index=4&amp;feature=plcp</a:t>
            </a:r>
            <a:endParaRPr lang="en-US" sz="1200" dirty="0" smtClean="0">
              <a:solidFill>
                <a:prstClr val="black"/>
              </a:solidFill>
            </a:endParaRPr>
          </a:p>
          <a:p>
            <a:endParaRPr lang="en-US" dirty="0">
              <a:solidFill>
                <a:prstClr val="black"/>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6612" y="2471737"/>
            <a:ext cx="2390775" cy="1914525"/>
          </a:xfrm>
          <a:prstGeom prst="rect">
            <a:avLst/>
          </a:prstGeom>
        </p:spPr>
      </p:pic>
      <p:sp>
        <p:nvSpPr>
          <p:cNvPr id="3" name="TextBox 2"/>
          <p:cNvSpPr txBox="1"/>
          <p:nvPr/>
        </p:nvSpPr>
        <p:spPr>
          <a:xfrm>
            <a:off x="1084521" y="5340720"/>
            <a:ext cx="8229600" cy="738664"/>
          </a:xfrm>
          <a:prstGeom prst="rect">
            <a:avLst/>
          </a:prstGeom>
          <a:noFill/>
        </p:spPr>
        <p:txBody>
          <a:bodyPr wrap="square" rtlCol="0">
            <a:spAutoFit/>
          </a:bodyPr>
          <a:lstStyle/>
          <a:p>
            <a:r>
              <a:rPr lang="en-US" sz="1400" dirty="0" smtClean="0">
                <a:solidFill>
                  <a:prstClr val="black"/>
                </a:solidFill>
              </a:rPr>
              <a:t>Alice in Wonderland </a:t>
            </a:r>
            <a:r>
              <a:rPr lang="en-US" sz="1400" dirty="0" smtClean="0">
                <a:solidFill>
                  <a:srgbClr val="002060"/>
                </a:solidFill>
                <a:hlinkClick r:id="rId4"/>
              </a:rPr>
              <a:t>https://www.youtube.com/watch?v=1BWWkXdOui4&amp;index=5&amp;list=UUbDdmTlTwoCUx2p7nScbUCw</a:t>
            </a:r>
            <a:endParaRPr lang="en-US" sz="1400" dirty="0" smtClean="0">
              <a:solidFill>
                <a:srgbClr val="002060"/>
              </a:solidFill>
            </a:endParaRPr>
          </a:p>
          <a:p>
            <a:endParaRPr lang="en-US" sz="1400" dirty="0" smtClean="0">
              <a:solidFill>
                <a:srgbClr val="002060"/>
              </a:solidFill>
            </a:endParaRPr>
          </a:p>
        </p:txBody>
      </p:sp>
      <p:sp>
        <p:nvSpPr>
          <p:cNvPr id="6" name="TextBox 5"/>
          <p:cNvSpPr txBox="1"/>
          <p:nvPr/>
        </p:nvSpPr>
        <p:spPr>
          <a:xfrm>
            <a:off x="1600200" y="762000"/>
            <a:ext cx="3296608" cy="369332"/>
          </a:xfrm>
          <a:prstGeom prst="rect">
            <a:avLst/>
          </a:prstGeom>
          <a:noFill/>
        </p:spPr>
        <p:txBody>
          <a:bodyPr wrap="none" rtlCol="0">
            <a:spAutoFit/>
          </a:bodyPr>
          <a:lstStyle/>
          <a:p>
            <a:r>
              <a:rPr lang="en-US" dirty="0" smtClean="0">
                <a:solidFill>
                  <a:prstClr val="black"/>
                </a:solidFill>
              </a:rPr>
              <a:t>MRI: your brain watching a movie</a:t>
            </a:r>
            <a:endParaRPr lang="en-US" dirty="0">
              <a:solidFill>
                <a:prstClr val="black"/>
              </a:solidFill>
            </a:endParaRPr>
          </a:p>
        </p:txBody>
      </p:sp>
      <p:sp>
        <p:nvSpPr>
          <p:cNvPr id="7" name="Rectangle 6"/>
          <p:cNvSpPr/>
          <p:nvPr/>
        </p:nvSpPr>
        <p:spPr>
          <a:xfrm>
            <a:off x="1084521" y="5713965"/>
            <a:ext cx="797654" cy="369332"/>
          </a:xfrm>
          <a:prstGeom prst="rect">
            <a:avLst/>
          </a:prstGeom>
        </p:spPr>
        <p:txBody>
          <a:bodyPr wrap="none">
            <a:spAutoFit/>
          </a:bodyPr>
          <a:lstStyle/>
          <a:p>
            <a:r>
              <a:rPr lang="en-US" dirty="0" smtClean="0">
                <a:solidFill>
                  <a:prstClr val="black"/>
                </a:solidFill>
              </a:rPr>
              <a:t>Avatar</a:t>
            </a:r>
            <a:endParaRPr lang="en-US" dirty="0">
              <a:solidFill>
                <a:prstClr val="black"/>
              </a:solidFill>
            </a:endParaRPr>
          </a:p>
        </p:txBody>
      </p:sp>
    </p:spTree>
    <p:extLst>
      <p:ext uri="{BB962C8B-B14F-4D97-AF65-F5344CB8AC3E}">
        <p14:creationId xmlns:p14="http://schemas.microsoft.com/office/powerpoint/2010/main" val="42680185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ell_l.jpg"/>
          <p:cNvPicPr>
            <a:picLocks noGrp="1" noChangeAspect="1"/>
          </p:cNvPicPr>
          <p:nvPr>
            <p:ph idx="1"/>
          </p:nvPr>
        </p:nvPicPr>
        <p:blipFill>
          <a:blip r:embed="rId2" cstate="print"/>
          <a:stretch>
            <a:fillRect/>
          </a:stretch>
        </p:blipFill>
        <p:spPr>
          <a:xfrm>
            <a:off x="3581400" y="1981200"/>
            <a:ext cx="3048000" cy="2286000"/>
          </a:xfrm>
        </p:spPr>
      </p:pic>
    </p:spTree>
    <p:extLst>
      <p:ext uri="{BB962C8B-B14F-4D97-AF65-F5344CB8AC3E}">
        <p14:creationId xmlns:p14="http://schemas.microsoft.com/office/powerpoint/2010/main" val="355882064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200000" scaled="0"/>
          <a:tileRect/>
        </a:gra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2590800" y="2133600"/>
            <a:ext cx="6400800" cy="2286000"/>
          </a:xfrm>
        </p:spPr>
        <p:txBody>
          <a:bodyPr/>
          <a:lstStyle/>
          <a:p>
            <a:r>
              <a:rPr lang="en-US" dirty="0" smtClean="0">
                <a:solidFill>
                  <a:schemeClr val="accent5">
                    <a:lumMod val="50000"/>
                  </a:schemeClr>
                </a:solidFill>
              </a:rPr>
              <a:t>Is it possible to share Thoughts and dreams?</a:t>
            </a:r>
            <a:endParaRPr lang="en-US" dirty="0">
              <a:solidFill>
                <a:schemeClr val="accent5">
                  <a:lumMod val="50000"/>
                </a:schemeClr>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419600"/>
            <a:ext cx="2859087"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13195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15000">
              <a:srgbClr val="0A128C"/>
            </a:gs>
            <a:gs pos="54000">
              <a:srgbClr val="181CC7"/>
            </a:gs>
            <a:gs pos="71000">
              <a:srgbClr val="7005D4"/>
            </a:gs>
            <a:gs pos="100000">
              <a:srgbClr val="8C3D91"/>
            </a:gs>
          </a:gsLst>
          <a:lin ang="7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03550" y="-457200"/>
            <a:ext cx="7406640" cy="1472184"/>
          </a:xfrm>
        </p:spPr>
        <p:txBody>
          <a:bodyPr/>
          <a:lstStyle/>
          <a:p>
            <a:r>
              <a:rPr lang="en-US" sz="2800" dirty="0" smtClean="0"/>
              <a:t>Synchronized Brain Waves</a:t>
            </a:r>
            <a:br>
              <a:rPr lang="en-US" sz="2800" dirty="0" smtClean="0"/>
            </a:br>
            <a:r>
              <a:rPr lang="en-US" sz="2400" dirty="0" smtClean="0"/>
              <a:t>enable rapid learning; new research 2014</a:t>
            </a:r>
            <a:endParaRPr lang="en-US" sz="2400" dirty="0"/>
          </a:p>
        </p:txBody>
      </p:sp>
      <p:sp>
        <p:nvSpPr>
          <p:cNvPr id="3" name="Subtitle 2"/>
          <p:cNvSpPr>
            <a:spLocks noGrp="1"/>
          </p:cNvSpPr>
          <p:nvPr>
            <p:ph type="subTitle" idx="1"/>
          </p:nvPr>
        </p:nvSpPr>
        <p:spPr>
          <a:xfrm>
            <a:off x="1095529" y="1143000"/>
            <a:ext cx="8012376" cy="2057400"/>
          </a:xfrm>
        </p:spPr>
        <p:txBody>
          <a:bodyPr>
            <a:normAutofit fontScale="70000" lnSpcReduction="20000"/>
          </a:bodyPr>
          <a:lstStyle/>
          <a:p>
            <a:r>
              <a:rPr lang="en-US" sz="2200" dirty="0"/>
              <a:t>Professor Earl K. Miller, </a:t>
            </a:r>
            <a:r>
              <a:rPr lang="en-US" sz="2200" dirty="0" smtClean="0"/>
              <a:t>MIT neuroscientist,</a:t>
            </a:r>
            <a:endParaRPr lang="en-US" sz="2200" dirty="0"/>
          </a:p>
          <a:p>
            <a:r>
              <a:rPr lang="en-US" sz="2300" dirty="0"/>
              <a:t>“If you can change your thoughts from moment to moment, you can’t be doing it by constantly making new connections and breaking them apart in your brain. Plasticity doesn’t happen on that kind of time </a:t>
            </a:r>
            <a:r>
              <a:rPr lang="en-US" sz="2300" dirty="0" smtClean="0"/>
              <a:t>scale.   </a:t>
            </a:r>
          </a:p>
          <a:p>
            <a:endParaRPr lang="en-US" sz="2300" dirty="0"/>
          </a:p>
          <a:p>
            <a:r>
              <a:rPr lang="en-US" sz="2300" dirty="0" smtClean="0"/>
              <a:t>There’s </a:t>
            </a:r>
            <a:r>
              <a:rPr lang="en-US" sz="2300" dirty="0"/>
              <a:t>got to be some way of dynamically establishing circuits to correspond to the thoughts we’re having in this moment, and then if we change our minds a moment later, those circuits break apart somehow</a:t>
            </a:r>
            <a:r>
              <a:rPr lang="en-US" sz="2300" dirty="0" smtClean="0"/>
              <a:t>.”</a:t>
            </a:r>
            <a:r>
              <a:rPr lang="en-US" sz="1800" dirty="0" smtClean="0"/>
              <a:t> Category-learning results in new functional circuits between these two areas, and these functional circuits are rhythm-based…</a:t>
            </a:r>
            <a:endParaRPr lang="en-US" sz="2300" dirty="0" smtClean="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619500"/>
            <a:ext cx="4114800"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562600" y="5105401"/>
            <a:ext cx="3064042" cy="1631216"/>
          </a:xfrm>
          <a:prstGeom prst="rect">
            <a:avLst/>
          </a:prstGeom>
          <a:noFill/>
        </p:spPr>
        <p:txBody>
          <a:bodyPr wrap="square" rtlCol="0">
            <a:spAutoFit/>
          </a:bodyPr>
          <a:lstStyle/>
          <a:p>
            <a:r>
              <a:rPr lang="en-US" sz="2000" dirty="0" smtClean="0">
                <a:solidFill>
                  <a:prstClr val="black"/>
                </a:solidFill>
              </a:rPr>
              <a:t>Prefrontal Cortex (blue)</a:t>
            </a:r>
          </a:p>
          <a:p>
            <a:r>
              <a:rPr lang="en-US" sz="2000" dirty="0" smtClean="0">
                <a:solidFill>
                  <a:prstClr val="black"/>
                </a:solidFill>
              </a:rPr>
              <a:t>    &amp; the Central Executive</a:t>
            </a:r>
          </a:p>
          <a:p>
            <a:endParaRPr lang="en-US" sz="2000" dirty="0" smtClean="0">
              <a:solidFill>
                <a:prstClr val="black"/>
              </a:solidFill>
            </a:endParaRPr>
          </a:p>
          <a:p>
            <a:r>
              <a:rPr lang="en-US" sz="2000" dirty="0" smtClean="0">
                <a:solidFill>
                  <a:prstClr val="black"/>
                </a:solidFill>
              </a:rPr>
              <a:t>Striatum  (red)</a:t>
            </a:r>
          </a:p>
          <a:p>
            <a:r>
              <a:rPr lang="en-US" sz="2000" dirty="0" smtClean="0">
                <a:solidFill>
                  <a:prstClr val="black"/>
                </a:solidFill>
              </a:rPr>
              <a:t>Memory formation</a:t>
            </a:r>
            <a:endParaRPr lang="en-US" sz="2000" dirty="0">
              <a:solidFill>
                <a:prstClr val="black"/>
              </a:solidFill>
            </a:endParaRPr>
          </a:p>
        </p:txBody>
      </p:sp>
      <p:cxnSp>
        <p:nvCxnSpPr>
          <p:cNvPr id="6" name="Straight Arrow Connector 5"/>
          <p:cNvCxnSpPr/>
          <p:nvPr/>
        </p:nvCxnSpPr>
        <p:spPr>
          <a:xfrm flipH="1" flipV="1">
            <a:off x="4159170" y="4549943"/>
            <a:ext cx="1295399" cy="9745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3541804" y="4876800"/>
            <a:ext cx="1912765"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562600" y="3424791"/>
            <a:ext cx="3505200" cy="1461939"/>
          </a:xfrm>
          <a:prstGeom prst="rect">
            <a:avLst/>
          </a:prstGeom>
        </p:spPr>
        <p:txBody>
          <a:bodyPr wrap="square">
            <a:spAutoFit/>
          </a:bodyPr>
          <a:lstStyle/>
          <a:p>
            <a:pPr marL="27432">
              <a:spcBef>
                <a:spcPts val="600"/>
              </a:spcBef>
              <a:buClr>
                <a:srgbClr val="4F81BD"/>
              </a:buClr>
              <a:buSzPct val="80000"/>
              <a:defRPr/>
            </a:pPr>
            <a:r>
              <a:rPr lang="en-US" sz="1400" dirty="0" smtClean="0">
                <a:solidFill>
                  <a:srgbClr val="1F497D">
                    <a:shade val="30000"/>
                    <a:satMod val="150000"/>
                  </a:srgbClr>
                </a:solidFill>
              </a:rPr>
              <a:t>When learning,  the brain produces beta waves. </a:t>
            </a:r>
          </a:p>
          <a:p>
            <a:pPr marL="27432">
              <a:spcBef>
                <a:spcPts val="600"/>
              </a:spcBef>
              <a:buClr>
                <a:srgbClr val="4F81BD"/>
              </a:buClr>
              <a:buSzPct val="80000"/>
              <a:defRPr/>
            </a:pPr>
            <a:r>
              <a:rPr lang="en-US" sz="1400" dirty="0" smtClean="0">
                <a:solidFill>
                  <a:srgbClr val="1F497D">
                    <a:shade val="30000"/>
                    <a:satMod val="150000"/>
                  </a:srgbClr>
                </a:solidFill>
              </a:rPr>
              <a:t>The </a:t>
            </a:r>
            <a:r>
              <a:rPr lang="en-US" sz="1400" dirty="0">
                <a:solidFill>
                  <a:srgbClr val="1F497D">
                    <a:shade val="30000"/>
                    <a:satMod val="150000"/>
                  </a:srgbClr>
                </a:solidFill>
              </a:rPr>
              <a:t>striatum activates first, sees the pieces of the puzzle, then the prefrontal cortex </a:t>
            </a:r>
            <a:r>
              <a:rPr lang="en-US" sz="1400" dirty="0" smtClean="0">
                <a:solidFill>
                  <a:srgbClr val="1F497D">
                    <a:shade val="30000"/>
                    <a:satMod val="150000"/>
                  </a:srgbClr>
                </a:solidFill>
              </a:rPr>
              <a:t> </a:t>
            </a:r>
            <a:r>
              <a:rPr lang="en-US" sz="1400" dirty="0">
                <a:solidFill>
                  <a:srgbClr val="1F497D">
                    <a:shade val="30000"/>
                    <a:satMod val="150000"/>
                  </a:srgbClr>
                </a:solidFill>
              </a:rPr>
              <a:t>puts the pieces together, working in sync with the striatum. </a:t>
            </a:r>
          </a:p>
        </p:txBody>
      </p:sp>
    </p:spTree>
    <p:extLst>
      <p:ext uri="{BB962C8B-B14F-4D97-AF65-F5344CB8AC3E}">
        <p14:creationId xmlns:p14="http://schemas.microsoft.com/office/powerpoint/2010/main" val="26479862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19200" y="914400"/>
            <a:ext cx="7498080" cy="1143000"/>
          </a:xfrm>
        </p:spPr>
        <p:txBody>
          <a:bodyPr>
            <a:noAutofit/>
          </a:bodyPr>
          <a:lstStyle/>
          <a:p>
            <a:r>
              <a:rPr lang="en-US" sz="3200" dirty="0" smtClean="0"/>
              <a:t>If a tree falls in your dream, </a:t>
            </a:r>
            <a:br>
              <a:rPr lang="en-US" sz="3200" dirty="0" smtClean="0"/>
            </a:br>
            <a:r>
              <a:rPr lang="en-US" sz="3200" dirty="0" smtClean="0"/>
              <a:t>      why does it make a sound?</a:t>
            </a:r>
            <a:endParaRPr lang="en-US" sz="3200" dirty="0"/>
          </a:p>
        </p:txBody>
      </p:sp>
      <p:pic>
        <p:nvPicPr>
          <p:cNvPr id="3082" name="Picture 10" descr="https://encrypted-tbn2.google.com/images?q=tbn:ANd9GcTD6ZsSJVioxzRIpteeBo-hxZ9MSY_iyrDbqB6-i4eygyPeiZ6glA"/>
          <p:cNvPicPr>
            <a:picLocks noChangeAspect="1" noChangeArrowheads="1"/>
          </p:cNvPicPr>
          <p:nvPr/>
        </p:nvPicPr>
        <p:blipFill>
          <a:blip r:embed="rId2" cstate="print"/>
          <a:srcRect/>
          <a:stretch>
            <a:fillRect/>
          </a:stretch>
        </p:blipFill>
        <p:spPr bwMode="auto">
          <a:xfrm>
            <a:off x="6553202" y="3962514"/>
            <a:ext cx="2009775" cy="2276475"/>
          </a:xfrm>
          <a:prstGeom prst="rect">
            <a:avLst/>
          </a:prstGeom>
          <a:noFill/>
        </p:spPr>
      </p:pic>
    </p:spTree>
    <p:extLst>
      <p:ext uri="{BB962C8B-B14F-4D97-AF65-F5344CB8AC3E}">
        <p14:creationId xmlns:p14="http://schemas.microsoft.com/office/powerpoint/2010/main" val="23051142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think-therefore-I-am-Descartes.jpg"/>
          <p:cNvPicPr>
            <a:picLocks noChangeAspect="1"/>
          </p:cNvPicPr>
          <p:nvPr/>
        </p:nvPicPr>
        <p:blipFill>
          <a:blip r:embed="rId3" cstate="print"/>
          <a:stretch>
            <a:fillRect/>
          </a:stretch>
        </p:blipFill>
        <p:spPr>
          <a:xfrm>
            <a:off x="3810000" y="304800"/>
            <a:ext cx="4419600" cy="2651760"/>
          </a:xfrm>
          <a:prstGeom prst="rect">
            <a:avLst/>
          </a:prstGeom>
        </p:spPr>
      </p:pic>
      <p:pic>
        <p:nvPicPr>
          <p:cNvPr id="10" name="Picture 9" descr="220px-Paul_McCartney_on_stage_in_Prague.jpg"/>
          <p:cNvPicPr>
            <a:picLocks noChangeAspect="1"/>
          </p:cNvPicPr>
          <p:nvPr/>
        </p:nvPicPr>
        <p:blipFill>
          <a:blip r:embed="rId4" cstate="print"/>
          <a:stretch>
            <a:fillRect/>
          </a:stretch>
        </p:blipFill>
        <p:spPr>
          <a:xfrm>
            <a:off x="1295400" y="152400"/>
            <a:ext cx="2583132" cy="3733800"/>
          </a:xfrm>
          <a:prstGeom prst="rect">
            <a:avLst/>
          </a:prstGeom>
        </p:spPr>
      </p:pic>
      <p:pic>
        <p:nvPicPr>
          <p:cNvPr id="5" name="Picture 4" descr="default_004.jpg"/>
          <p:cNvPicPr>
            <a:picLocks noChangeAspect="1"/>
          </p:cNvPicPr>
          <p:nvPr/>
        </p:nvPicPr>
        <p:blipFill>
          <a:blip r:embed="rId5" cstate="print"/>
          <a:srcRect r="10000"/>
          <a:stretch>
            <a:fillRect/>
          </a:stretch>
        </p:blipFill>
        <p:spPr>
          <a:xfrm>
            <a:off x="6143601" y="4114800"/>
            <a:ext cx="2883492" cy="2402910"/>
          </a:xfrm>
          <a:prstGeom prst="rect">
            <a:avLst/>
          </a:prstGeom>
        </p:spPr>
      </p:pic>
      <p:pic>
        <p:nvPicPr>
          <p:cNvPr id="7" name="Picture 6" descr="Robert_Louis_Stevenson_by_Sargent-300x281.jpg"/>
          <p:cNvPicPr>
            <a:picLocks noChangeAspect="1"/>
          </p:cNvPicPr>
          <p:nvPr/>
        </p:nvPicPr>
        <p:blipFill>
          <a:blip r:embed="rId6" cstate="print"/>
          <a:srcRect l="16000" b="8541"/>
          <a:stretch>
            <a:fillRect/>
          </a:stretch>
        </p:blipFill>
        <p:spPr>
          <a:xfrm>
            <a:off x="304800" y="3421975"/>
            <a:ext cx="3280127" cy="3345175"/>
          </a:xfrm>
          <a:prstGeom prst="rect">
            <a:avLst/>
          </a:prstGeom>
        </p:spPr>
      </p:pic>
      <p:sp>
        <p:nvSpPr>
          <p:cNvPr id="13" name="TextBox 12"/>
          <p:cNvSpPr txBox="1"/>
          <p:nvPr/>
        </p:nvSpPr>
        <p:spPr>
          <a:xfrm>
            <a:off x="6248400" y="3352800"/>
            <a:ext cx="2209800" cy="369332"/>
          </a:xfrm>
          <a:prstGeom prst="rect">
            <a:avLst/>
          </a:prstGeom>
          <a:noFill/>
        </p:spPr>
        <p:txBody>
          <a:bodyPr wrap="square" rtlCol="0">
            <a:spAutoFit/>
          </a:bodyPr>
          <a:lstStyle/>
          <a:p>
            <a:r>
              <a:rPr lang="en-US" dirty="0">
                <a:solidFill>
                  <a:prstClr val="black"/>
                </a:solidFill>
              </a:rPr>
              <a:t> </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2675803"/>
            <a:ext cx="3030287" cy="3950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481173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1989667"/>
            <a:ext cx="5398295" cy="2421464"/>
          </a:xfrm>
        </p:spPr>
        <p:txBody>
          <a:bodyPr>
            <a:normAutofit/>
          </a:bodyPr>
          <a:lstStyle/>
          <a:p>
            <a:r>
              <a:rPr lang="en-US" sz="2800" dirty="0"/>
              <a:t>Where the wild things are</a:t>
            </a:r>
          </a:p>
        </p:txBody>
      </p:sp>
      <p:sp>
        <p:nvSpPr>
          <p:cNvPr id="3" name="Subtitle 2"/>
          <p:cNvSpPr>
            <a:spLocks noGrp="1"/>
          </p:cNvSpPr>
          <p:nvPr>
            <p:ph type="subTitle" idx="1"/>
          </p:nvPr>
        </p:nvSpPr>
        <p:spPr>
          <a:xfrm>
            <a:off x="1524000" y="6019800"/>
            <a:ext cx="6744586" cy="1405467"/>
          </a:xfrm>
        </p:spPr>
        <p:txBody>
          <a:bodyPr/>
          <a:lstStyle/>
          <a:p>
            <a:r>
              <a:rPr lang="en-US" sz="1200" dirty="0">
                <a:hlinkClick r:id="rId2"/>
              </a:rPr>
              <a:t>https://</a:t>
            </a:r>
            <a:r>
              <a:rPr lang="en-US" sz="1200" dirty="0" smtClean="0">
                <a:hlinkClick r:id="rId2"/>
              </a:rPr>
              <a:t>www.youtube.com/watch?v=ZjbFNQaicQI</a:t>
            </a:r>
          </a:p>
          <a:p>
            <a:r>
              <a:rPr lang="en-US" sz="1200" dirty="0" smtClean="0">
                <a:hlinkClick r:id="rId2"/>
              </a:rPr>
              <a:t>http</a:t>
            </a:r>
            <a:r>
              <a:rPr lang="en-US" sz="1200" dirty="0">
                <a:hlinkClick r:id="rId2"/>
              </a:rPr>
              <a:t>://</a:t>
            </a:r>
            <a:r>
              <a:rPr lang="en-US" sz="1200" dirty="0" smtClean="0">
                <a:hlinkClick r:id="rId2"/>
              </a:rPr>
              <a:t>www.traileraddict.com/trailer/where-the-wild-things-are/feature-trailer</a:t>
            </a:r>
            <a:endParaRPr lang="en-US" sz="1200" dirty="0" smtClean="0"/>
          </a:p>
          <a:p>
            <a:endParaRPr lang="en-US" sz="1200" dirty="0" smtClean="0"/>
          </a:p>
          <a:p>
            <a:endParaRPr lang="en-US" sz="1200" dirty="0"/>
          </a:p>
          <a:p>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999" y="838200"/>
            <a:ext cx="175577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200399"/>
            <a:ext cx="1963737"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24200" y="5105400"/>
            <a:ext cx="184731" cy="369332"/>
          </a:xfrm>
          <a:prstGeom prst="rect">
            <a:avLst/>
          </a:prstGeom>
          <a:noFill/>
        </p:spPr>
        <p:txBody>
          <a:bodyPr wrap="none" rtlCol="0">
            <a:spAutoFit/>
          </a:bodyPr>
          <a:lstStyle/>
          <a:p>
            <a:endParaRPr lang="en-US" dirty="0">
              <a:solidFill>
                <a:prstClr val="white"/>
              </a:solidFill>
            </a:endParaRPr>
          </a:p>
        </p:txBody>
      </p:sp>
    </p:spTree>
    <p:extLst>
      <p:ext uri="{BB962C8B-B14F-4D97-AF65-F5344CB8AC3E}">
        <p14:creationId xmlns:p14="http://schemas.microsoft.com/office/powerpoint/2010/main" val="15450921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7498080" cy="868362"/>
          </a:xfrm>
        </p:spPr>
        <p:txBody>
          <a:bodyPr>
            <a:normAutofit fontScale="90000"/>
          </a:bodyPr>
          <a:lstStyle/>
          <a:p>
            <a:r>
              <a:rPr lang="en-US" dirty="0" smtClean="0">
                <a:solidFill>
                  <a:srgbClr val="002060"/>
                </a:solidFill>
              </a:rPr>
              <a:t>Memory</a:t>
            </a:r>
            <a:br>
              <a:rPr lang="en-US" dirty="0" smtClean="0">
                <a:solidFill>
                  <a:srgbClr val="002060"/>
                </a:solidFill>
              </a:rPr>
            </a:br>
            <a:endParaRPr lang="en-US" dirty="0">
              <a:solidFill>
                <a:srgbClr val="002060"/>
              </a:solidFill>
            </a:endParaRPr>
          </a:p>
        </p:txBody>
      </p:sp>
      <p:sp>
        <p:nvSpPr>
          <p:cNvPr id="3" name="Content Placeholder 2"/>
          <p:cNvSpPr>
            <a:spLocks noGrp="1"/>
          </p:cNvSpPr>
          <p:nvPr>
            <p:ph idx="1"/>
          </p:nvPr>
        </p:nvSpPr>
        <p:spPr>
          <a:xfrm>
            <a:off x="1143000" y="914400"/>
            <a:ext cx="7848600" cy="5638800"/>
          </a:xfrm>
        </p:spPr>
        <p:txBody>
          <a:bodyPr>
            <a:normAutofit/>
          </a:bodyPr>
          <a:lstStyle/>
          <a:p>
            <a:pPr>
              <a:buNone/>
            </a:pPr>
            <a:r>
              <a:rPr lang="en-US" sz="2400" b="1" dirty="0" smtClean="0"/>
              <a:t>3 systems:</a:t>
            </a:r>
            <a:endParaRPr lang="en-US" sz="2000" b="1" dirty="0" smtClean="0"/>
          </a:p>
          <a:p>
            <a:pPr lvl="4"/>
            <a:r>
              <a:rPr lang="en-US" dirty="0" smtClean="0">
                <a:solidFill>
                  <a:srgbClr val="0070C0"/>
                </a:solidFill>
              </a:rPr>
              <a:t>Short term-     </a:t>
            </a:r>
            <a:r>
              <a:rPr lang="en-US" b="1" dirty="0" smtClean="0"/>
              <a:t>active </a:t>
            </a:r>
            <a:r>
              <a:rPr lang="en-US" dirty="0" smtClean="0"/>
              <a:t>memory </a:t>
            </a:r>
          </a:p>
          <a:p>
            <a:pPr lvl="8">
              <a:buNone/>
            </a:pPr>
            <a:r>
              <a:rPr lang="en-US" dirty="0" smtClean="0"/>
              <a:t>             7 things </a:t>
            </a:r>
          </a:p>
          <a:p>
            <a:pPr lvl="8">
              <a:buNone/>
            </a:pPr>
            <a:r>
              <a:rPr lang="en-US" dirty="0" smtClean="0"/>
              <a:t>		  7 seconds – 30 seconds</a:t>
            </a:r>
          </a:p>
          <a:p>
            <a:pPr lvl="8">
              <a:buNone/>
            </a:pPr>
            <a:r>
              <a:rPr lang="en-US" dirty="0" smtClean="0"/>
              <a:t>	</a:t>
            </a:r>
          </a:p>
          <a:p>
            <a:pPr lvl="4"/>
            <a:r>
              <a:rPr lang="en-US" dirty="0" smtClean="0">
                <a:solidFill>
                  <a:srgbClr val="0070C0"/>
                </a:solidFill>
              </a:rPr>
              <a:t>Sensory-	  </a:t>
            </a:r>
            <a:r>
              <a:rPr lang="en-US" dirty="0" smtClean="0"/>
              <a:t>from senses and experiences</a:t>
            </a:r>
          </a:p>
          <a:p>
            <a:pPr marL="1115568" lvl="4" indent="0">
              <a:buNone/>
            </a:pPr>
            <a:endParaRPr lang="en-US" dirty="0" smtClean="0">
              <a:solidFill>
                <a:srgbClr val="0070C0"/>
              </a:solidFill>
            </a:endParaRPr>
          </a:p>
          <a:p>
            <a:pPr lvl="4"/>
            <a:r>
              <a:rPr lang="en-US" dirty="0" smtClean="0">
                <a:solidFill>
                  <a:srgbClr val="0070C0"/>
                </a:solidFill>
              </a:rPr>
              <a:t>Long term-       </a:t>
            </a:r>
            <a:r>
              <a:rPr lang="en-US" dirty="0" smtClean="0"/>
              <a:t>is stored memory</a:t>
            </a:r>
          </a:p>
          <a:p>
            <a:pPr marL="1947672" lvl="8" indent="0">
              <a:buNone/>
            </a:pPr>
            <a:r>
              <a:rPr lang="en-US" dirty="0"/>
              <a:t>	</a:t>
            </a:r>
            <a:r>
              <a:rPr lang="en-US" dirty="0" smtClean="0"/>
              <a:t>   About 86 billion neurons in a brain</a:t>
            </a:r>
          </a:p>
          <a:p>
            <a:pPr marL="1115568" lvl="4" indent="0">
              <a:buNone/>
            </a:pPr>
            <a:endParaRPr lang="en-US" dirty="0" smtClean="0">
              <a:solidFill>
                <a:srgbClr val="0070C0"/>
              </a:solidFill>
            </a:endParaRPr>
          </a:p>
          <a:p>
            <a:pPr lvl="5"/>
            <a:r>
              <a:rPr lang="en-US" dirty="0" smtClean="0">
                <a:solidFill>
                  <a:srgbClr val="0070C0"/>
                </a:solidFill>
              </a:rPr>
              <a:t>Explicit    (declarative) Conscious</a:t>
            </a:r>
          </a:p>
          <a:p>
            <a:pPr lvl="5"/>
            <a:r>
              <a:rPr lang="en-US" dirty="0" smtClean="0">
                <a:solidFill>
                  <a:srgbClr val="0070C0"/>
                </a:solidFill>
              </a:rPr>
              <a:t>Implicit    (procedural) Subconscious</a:t>
            </a:r>
          </a:p>
          <a:p>
            <a:pPr marL="1325880" lvl="5" indent="0">
              <a:buNone/>
            </a:pPr>
            <a:endParaRPr lang="en-US" sz="2400" dirty="0" smtClean="0">
              <a:solidFill>
                <a:srgbClr val="0070C0"/>
              </a:solidFill>
            </a:endParaRPr>
          </a:p>
          <a:p>
            <a:pPr marL="1325880" lvl="5" indent="0">
              <a:buNone/>
            </a:pPr>
            <a:endParaRPr lang="en-US" sz="2400" dirty="0" smtClean="0">
              <a:solidFill>
                <a:srgbClr val="0070C0"/>
              </a:solidFill>
            </a:endParaRPr>
          </a:p>
          <a:p>
            <a:pPr>
              <a:buNone/>
            </a:pPr>
            <a:endParaRPr lang="en-US" sz="2000" dirty="0" smtClean="0"/>
          </a:p>
          <a:p>
            <a:pPr>
              <a:buNone/>
            </a:pPr>
            <a:endParaRPr lang="en-US" sz="2000" dirty="0" smtClean="0"/>
          </a:p>
          <a:p>
            <a:pPr>
              <a:buNone/>
            </a:pPr>
            <a:endParaRPr lang="en-US" sz="2000" dirty="0"/>
          </a:p>
        </p:txBody>
      </p:sp>
      <p:pic>
        <p:nvPicPr>
          <p:cNvPr id="8" name="Content Placeholder 3" descr="finding nemo.jpeg"/>
          <p:cNvPicPr>
            <a:picLocks noChangeAspect="1"/>
          </p:cNvPicPr>
          <p:nvPr/>
        </p:nvPicPr>
        <p:blipFill>
          <a:blip r:embed="rId2" cstate="print"/>
          <a:stretch>
            <a:fillRect/>
          </a:stretch>
        </p:blipFill>
        <p:spPr>
          <a:xfrm>
            <a:off x="6858000" y="1143000"/>
            <a:ext cx="1973580" cy="1478280"/>
          </a:xfrm>
          <a:prstGeom prst="rect">
            <a:avLst/>
          </a:prstGeom>
        </p:spPr>
      </p:pic>
    </p:spTree>
    <p:extLst>
      <p:ext uri="{BB962C8B-B14F-4D97-AF65-F5344CB8AC3E}">
        <p14:creationId xmlns:p14="http://schemas.microsoft.com/office/powerpoint/2010/main" val="136808640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564880" cy="868362"/>
          </a:xfrm>
        </p:spPr>
        <p:txBody>
          <a:bodyPr>
            <a:normAutofit fontScale="90000"/>
          </a:bodyPr>
          <a:lstStyle/>
          <a:p>
            <a:r>
              <a:rPr lang="en-US" dirty="0" smtClean="0"/>
              <a:t>	Memory</a:t>
            </a:r>
            <a:r>
              <a:rPr lang="en-US" dirty="0" smtClean="0">
                <a:solidFill>
                  <a:srgbClr val="002060"/>
                </a:solidFill>
              </a:rPr>
              <a:t/>
            </a:r>
            <a:br>
              <a:rPr lang="en-US" dirty="0" smtClean="0">
                <a:solidFill>
                  <a:srgbClr val="002060"/>
                </a:solidFill>
              </a:rPr>
            </a:br>
            <a:endParaRPr lang="en-US" dirty="0">
              <a:solidFill>
                <a:srgbClr val="002060"/>
              </a:solidFill>
            </a:endParaRPr>
          </a:p>
        </p:txBody>
      </p:sp>
      <p:sp>
        <p:nvSpPr>
          <p:cNvPr id="3" name="Content Placeholder 2"/>
          <p:cNvSpPr>
            <a:spLocks noGrp="1"/>
          </p:cNvSpPr>
          <p:nvPr>
            <p:ph idx="1"/>
          </p:nvPr>
        </p:nvSpPr>
        <p:spPr>
          <a:xfrm>
            <a:off x="1143000" y="1219200"/>
            <a:ext cx="8001000" cy="5334000"/>
          </a:xfrm>
        </p:spPr>
        <p:txBody>
          <a:bodyPr>
            <a:normAutofit/>
          </a:bodyPr>
          <a:lstStyle/>
          <a:p>
            <a:pPr>
              <a:buNone/>
            </a:pPr>
            <a:r>
              <a:rPr lang="en-US" sz="2400" b="1" dirty="0" smtClean="0"/>
              <a:t>Working Memory </a:t>
            </a:r>
          </a:p>
          <a:p>
            <a:pPr>
              <a:buNone/>
            </a:pPr>
            <a:r>
              <a:rPr lang="en-US" sz="2400" b="1" dirty="0" smtClean="0"/>
              <a:t>Central </a:t>
            </a:r>
            <a:r>
              <a:rPr lang="en-US" sz="2400" b="1" dirty="0"/>
              <a:t>Executive, Prefrontal lateral cortex (PFC)</a:t>
            </a:r>
          </a:p>
          <a:p>
            <a:pPr>
              <a:buNone/>
            </a:pPr>
            <a:endParaRPr lang="en-US" sz="2400" b="1" dirty="0" smtClean="0"/>
          </a:p>
          <a:p>
            <a:pPr marL="368046" lvl="4" indent="-285750">
              <a:spcBef>
                <a:spcPts val="600"/>
              </a:spcBef>
              <a:buClr>
                <a:schemeClr val="accent1"/>
              </a:buClr>
              <a:buSzPct val="80000"/>
              <a:buFont typeface="Wingdings" panose="05000000000000000000" pitchFamily="2" charset="2"/>
              <a:buChar char="ü"/>
            </a:pPr>
            <a:r>
              <a:rPr lang="en-US" sz="1800" dirty="0" smtClean="0">
                <a:solidFill>
                  <a:srgbClr val="0070C0"/>
                </a:solidFill>
              </a:rPr>
              <a:t>WM includes Short Term </a:t>
            </a:r>
            <a:r>
              <a:rPr lang="en-US" sz="1800" dirty="0">
                <a:solidFill>
                  <a:srgbClr val="0070C0"/>
                </a:solidFill>
              </a:rPr>
              <a:t>Memory</a:t>
            </a:r>
          </a:p>
          <a:p>
            <a:pPr marL="368046" lvl="4" indent="-285750">
              <a:spcBef>
                <a:spcPts val="600"/>
              </a:spcBef>
              <a:buClr>
                <a:schemeClr val="accent1"/>
              </a:buClr>
              <a:buSzPct val="80000"/>
              <a:buFont typeface="Wingdings" panose="05000000000000000000" pitchFamily="2" charset="2"/>
              <a:buChar char="Ø"/>
            </a:pPr>
            <a:r>
              <a:rPr lang="en-US" sz="1800" dirty="0" smtClean="0">
                <a:solidFill>
                  <a:srgbClr val="0070C0"/>
                </a:solidFill>
              </a:rPr>
              <a:t>But not all memory goes </a:t>
            </a:r>
          </a:p>
          <a:p>
            <a:pPr marL="365760" lvl="4" indent="-283464">
              <a:spcBef>
                <a:spcPts val="600"/>
              </a:spcBef>
              <a:buClr>
                <a:schemeClr val="accent1"/>
              </a:buClr>
              <a:buSzPct val="80000"/>
              <a:buNone/>
            </a:pPr>
            <a:r>
              <a:rPr lang="en-US" sz="1800" dirty="0" smtClean="0">
                <a:solidFill>
                  <a:srgbClr val="0070C0"/>
                </a:solidFill>
              </a:rPr>
              <a:t>          to long </a:t>
            </a:r>
            <a:r>
              <a:rPr lang="en-US" sz="1800" dirty="0">
                <a:solidFill>
                  <a:srgbClr val="0070C0"/>
                </a:solidFill>
              </a:rPr>
              <a:t>term Memory</a:t>
            </a:r>
          </a:p>
          <a:p>
            <a:pPr>
              <a:buNone/>
            </a:pPr>
            <a:endParaRPr lang="en-US" sz="1800" b="1" dirty="0" smtClean="0"/>
          </a:p>
          <a:p>
            <a:pPr>
              <a:buNone/>
            </a:pPr>
            <a:endParaRPr lang="en-US" sz="2400" b="1" dirty="0" smtClean="0"/>
          </a:p>
          <a:p>
            <a:pPr>
              <a:buNone/>
            </a:pPr>
            <a:endParaRPr lang="en-US" sz="2400" b="1" dirty="0" smtClean="0"/>
          </a:p>
          <a:p>
            <a:pPr>
              <a:buNone/>
            </a:pPr>
            <a:endParaRPr lang="en-US" sz="2400" b="1" dirty="0" smtClean="0"/>
          </a:p>
          <a:p>
            <a:r>
              <a:rPr lang="en-US" sz="2000" dirty="0" smtClean="0"/>
              <a:t>Some memories are never in dreams- can you guess why??</a:t>
            </a:r>
          </a:p>
          <a:p>
            <a:pPr>
              <a:buNone/>
            </a:pPr>
            <a:endParaRPr lang="en-US" sz="2000" dirty="0" smtClean="0"/>
          </a:p>
          <a:p>
            <a:pPr>
              <a:buNone/>
            </a:pPr>
            <a:endParaRPr lang="en-US" sz="2000" dirty="0" smtClean="0"/>
          </a:p>
        </p:txBody>
      </p:sp>
      <p:pic>
        <p:nvPicPr>
          <p:cNvPr id="5" name="Picture 4" descr="working memory.jpeg"/>
          <p:cNvPicPr>
            <a:picLocks noChangeAspect="1"/>
          </p:cNvPicPr>
          <p:nvPr/>
        </p:nvPicPr>
        <p:blipFill>
          <a:blip r:embed="rId2" cstate="print"/>
          <a:stretch>
            <a:fillRect/>
          </a:stretch>
        </p:blipFill>
        <p:spPr>
          <a:xfrm>
            <a:off x="4953000" y="2286000"/>
            <a:ext cx="3631046" cy="2819400"/>
          </a:xfrm>
          <a:prstGeom prst="rect">
            <a:avLst/>
          </a:prstGeom>
        </p:spPr>
      </p:pic>
    </p:spTree>
    <p:extLst>
      <p:ext uri="{BB962C8B-B14F-4D97-AF65-F5344CB8AC3E}">
        <p14:creationId xmlns:p14="http://schemas.microsoft.com/office/powerpoint/2010/main" val="17851679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ocument.php.jpeg"/>
          <p:cNvPicPr>
            <a:picLocks noChangeAspect="1"/>
          </p:cNvPicPr>
          <p:nvPr/>
        </p:nvPicPr>
        <p:blipFill>
          <a:blip r:embed="rId2" cstate="print"/>
          <a:srcRect l="3000" t="4762" r="3000" b="38095"/>
          <a:stretch>
            <a:fillRect/>
          </a:stretch>
        </p:blipFill>
        <p:spPr>
          <a:xfrm>
            <a:off x="1828800" y="1295400"/>
            <a:ext cx="5770050" cy="2209800"/>
          </a:xfrm>
          <a:prstGeom prst="rect">
            <a:avLst/>
          </a:prstGeom>
        </p:spPr>
      </p:pic>
      <p:sp>
        <p:nvSpPr>
          <p:cNvPr id="2" name="Title 1"/>
          <p:cNvSpPr>
            <a:spLocks noGrp="1"/>
          </p:cNvSpPr>
          <p:nvPr>
            <p:ph type="title" idx="4294967295"/>
          </p:nvPr>
        </p:nvSpPr>
        <p:spPr>
          <a:xfrm>
            <a:off x="1143000" y="133905"/>
            <a:ext cx="7099300" cy="639763"/>
          </a:xfrm>
        </p:spPr>
        <p:txBody>
          <a:bodyPr>
            <a:noAutofit/>
          </a:bodyPr>
          <a:lstStyle/>
          <a:p>
            <a:r>
              <a:rPr lang="en-US" sz="3200" dirty="0" smtClean="0">
                <a:solidFill>
                  <a:srgbClr val="7030A0"/>
                </a:solidFill>
                <a:effectLst>
                  <a:outerShdw blurRad="38100" dist="38100" dir="2700000" algn="tl">
                    <a:srgbClr val="000000">
                      <a:alpha val="43137"/>
                    </a:srgbClr>
                  </a:outerShdw>
                </a:effectLst>
              </a:rPr>
              <a:t>EXPLICIT MEMORY IS CONSCIOUS:</a:t>
            </a:r>
            <a:endParaRPr lang="en-US" sz="3200" dirty="0">
              <a:solidFill>
                <a:srgbClr val="7030A0"/>
              </a:solidFill>
              <a:effectLst>
                <a:outerShdw blurRad="38100" dist="38100" dir="2700000" algn="tl">
                  <a:srgbClr val="000000">
                    <a:alpha val="43137"/>
                  </a:srgbClr>
                </a:outerShdw>
              </a:effectLst>
            </a:endParaRPr>
          </a:p>
        </p:txBody>
      </p:sp>
      <p:sp>
        <p:nvSpPr>
          <p:cNvPr id="3" name="Content Placeholder 2"/>
          <p:cNvSpPr>
            <a:spLocks noGrp="1"/>
          </p:cNvSpPr>
          <p:nvPr>
            <p:ph idx="4294967295"/>
          </p:nvPr>
        </p:nvSpPr>
        <p:spPr>
          <a:xfrm>
            <a:off x="1066800" y="1066800"/>
            <a:ext cx="7010400" cy="5791200"/>
          </a:xfrm>
        </p:spPr>
        <p:txBody>
          <a:bodyPr>
            <a:normAutofit fontScale="92500" lnSpcReduction="20000"/>
          </a:bodyPr>
          <a:lstStyle/>
          <a:p>
            <a:pPr>
              <a:buNone/>
            </a:pPr>
            <a:endParaRPr lang="en-US" sz="2000" b="1" dirty="0" smtClean="0"/>
          </a:p>
          <a:p>
            <a:pPr>
              <a:buNone/>
            </a:pPr>
            <a:endParaRPr lang="en-US" sz="2000" b="1" dirty="0" smtClean="0"/>
          </a:p>
          <a:p>
            <a:pPr>
              <a:buNone/>
            </a:pPr>
            <a:endParaRPr lang="en-US" sz="2000" b="1" dirty="0" smtClean="0"/>
          </a:p>
          <a:p>
            <a:pPr>
              <a:buNone/>
            </a:pPr>
            <a:endParaRPr lang="en-US" sz="2000" b="1" dirty="0" smtClean="0"/>
          </a:p>
          <a:p>
            <a:pPr>
              <a:buNone/>
            </a:pPr>
            <a:endParaRPr lang="en-US" sz="2000" b="1" dirty="0" smtClean="0"/>
          </a:p>
          <a:p>
            <a:pPr>
              <a:buNone/>
            </a:pPr>
            <a:endParaRPr lang="en-US" sz="2000" b="1" dirty="0" smtClean="0"/>
          </a:p>
          <a:p>
            <a:pPr>
              <a:buNone/>
            </a:pPr>
            <a:endParaRPr lang="en-US" sz="2000" b="1" dirty="0" smtClean="0"/>
          </a:p>
          <a:p>
            <a:pPr>
              <a:buNone/>
            </a:pPr>
            <a:endParaRPr lang="en-US" sz="2000" b="1" dirty="0" smtClean="0"/>
          </a:p>
          <a:p>
            <a:pPr>
              <a:buNone/>
            </a:pPr>
            <a:r>
              <a:rPr lang="en-US" sz="2000" b="1" dirty="0" smtClean="0"/>
              <a:t>EXPLICIT:</a:t>
            </a:r>
            <a:endParaRPr lang="en-US" sz="2000" b="1" dirty="0"/>
          </a:p>
          <a:p>
            <a:r>
              <a:rPr lang="en-US" sz="2200" dirty="0" smtClean="0">
                <a:effectLst>
                  <a:outerShdw blurRad="38100" dist="38100" dir="2700000" algn="tl">
                    <a:srgbClr val="000000">
                      <a:alpha val="43137"/>
                    </a:srgbClr>
                  </a:outerShdw>
                </a:effectLst>
              </a:rPr>
              <a:t>What time does the movie start?</a:t>
            </a:r>
          </a:p>
          <a:p>
            <a:r>
              <a:rPr lang="en-US" sz="2200" dirty="0" smtClean="0">
                <a:effectLst>
                  <a:outerShdw blurRad="38100" dist="38100" dir="2700000" algn="tl">
                    <a:srgbClr val="000000">
                      <a:alpha val="43137"/>
                    </a:srgbClr>
                  </a:outerShdw>
                </a:effectLst>
              </a:rPr>
              <a:t>What day is my doctor’s appointment?</a:t>
            </a:r>
          </a:p>
          <a:p>
            <a:r>
              <a:rPr lang="en-US" sz="2200" dirty="0" smtClean="0">
                <a:effectLst>
                  <a:outerShdw blurRad="38100" dist="38100" dir="2700000" algn="tl">
                    <a:srgbClr val="000000">
                      <a:alpha val="43137"/>
                    </a:srgbClr>
                  </a:outerShdw>
                </a:effectLst>
              </a:rPr>
              <a:t>What’s the formula for the area of </a:t>
            </a:r>
          </a:p>
          <a:p>
            <a:pPr marL="82296" indent="0">
              <a:buNone/>
            </a:pPr>
            <a:r>
              <a:rPr lang="en-US" sz="2200" dirty="0">
                <a:effectLst>
                  <a:outerShdw blurRad="38100" dist="38100" dir="2700000" algn="tl">
                    <a:srgbClr val="000000">
                      <a:alpha val="43137"/>
                    </a:srgbClr>
                  </a:outerShdw>
                </a:effectLst>
              </a:rPr>
              <a:t> </a:t>
            </a:r>
            <a:r>
              <a:rPr lang="en-US" sz="2200" dirty="0" smtClean="0">
                <a:effectLst>
                  <a:outerShdw blurRad="38100" dist="38100" dir="2700000" algn="tl">
                    <a:srgbClr val="000000">
                      <a:alpha val="43137"/>
                    </a:srgbClr>
                  </a:outerShdw>
                </a:effectLst>
              </a:rPr>
              <a:t>         a circle?</a:t>
            </a:r>
          </a:p>
          <a:p>
            <a:r>
              <a:rPr lang="en-US" sz="2200" dirty="0" smtClean="0">
                <a:effectLst>
                  <a:outerShdw blurRad="38100" dist="38100" dir="2700000" algn="tl">
                    <a:srgbClr val="000000">
                      <a:alpha val="43137"/>
                    </a:srgbClr>
                  </a:outerShdw>
                </a:effectLst>
              </a:rPr>
              <a:t>What are the dates of WWII?</a:t>
            </a:r>
          </a:p>
          <a:p>
            <a:r>
              <a:rPr lang="en-US" sz="2200" dirty="0" smtClean="0">
                <a:effectLst>
                  <a:outerShdw blurRad="38100" dist="38100" dir="2700000" algn="tl">
                    <a:srgbClr val="000000">
                      <a:alpha val="43137"/>
                    </a:srgbClr>
                  </a:outerShdw>
                </a:effectLst>
              </a:rPr>
              <a:t>What are the statistics for the cure of </a:t>
            </a:r>
          </a:p>
          <a:p>
            <a:pPr marL="82296" indent="0">
              <a:buNone/>
            </a:pPr>
            <a:r>
              <a:rPr lang="en-US" sz="2200" dirty="0">
                <a:effectLst>
                  <a:outerShdw blurRad="38100" dist="38100" dir="2700000" algn="tl">
                    <a:srgbClr val="000000">
                      <a:alpha val="43137"/>
                    </a:srgbClr>
                  </a:outerShdw>
                </a:effectLst>
              </a:rPr>
              <a:t> </a:t>
            </a:r>
            <a:r>
              <a:rPr lang="en-US" sz="2200" dirty="0" smtClean="0">
                <a:effectLst>
                  <a:outerShdw blurRad="38100" dist="38100" dir="2700000" algn="tl">
                    <a:srgbClr val="000000">
                      <a:alpha val="43137"/>
                    </a:srgbClr>
                  </a:outerShdw>
                </a:effectLst>
              </a:rPr>
              <a:t>    </a:t>
            </a:r>
            <a:r>
              <a:rPr lang="en-US" sz="2200" dirty="0">
                <a:effectLst>
                  <a:outerShdw blurRad="38100" dist="38100" dir="2700000" algn="tl">
                    <a:srgbClr val="000000">
                      <a:alpha val="43137"/>
                    </a:srgbClr>
                  </a:outerShdw>
                </a:effectLst>
              </a:rPr>
              <a:t> </a:t>
            </a:r>
            <a:r>
              <a:rPr lang="en-US" sz="2200" dirty="0" smtClean="0">
                <a:effectLst>
                  <a:outerShdw blurRad="38100" dist="38100" dir="2700000" algn="tl">
                    <a:srgbClr val="000000">
                      <a:alpha val="43137"/>
                    </a:srgbClr>
                  </a:outerShdw>
                </a:effectLst>
              </a:rPr>
              <a:t>  skin </a:t>
            </a:r>
            <a:r>
              <a:rPr lang="en-US" sz="2200" dirty="0">
                <a:effectLst>
                  <a:outerShdw blurRad="38100" dist="38100" dir="2700000" algn="tl">
                    <a:srgbClr val="000000">
                      <a:alpha val="43137"/>
                    </a:srgbClr>
                  </a:outerShdw>
                </a:effectLst>
              </a:rPr>
              <a:t>cancer? </a:t>
            </a:r>
            <a:endParaRPr lang="en-US" sz="2200" dirty="0" smtClean="0">
              <a:effectLst>
                <a:outerShdw blurRad="38100" dist="38100" dir="2700000" algn="tl">
                  <a:srgbClr val="000000">
                    <a:alpha val="43137"/>
                  </a:srgbClr>
                </a:outerShdw>
              </a:effectLst>
            </a:endParaRPr>
          </a:p>
          <a:p>
            <a:r>
              <a:rPr lang="en-US" sz="2200" dirty="0" smtClean="0">
                <a:effectLst>
                  <a:outerShdw blurRad="38100" dist="38100" dir="2700000" algn="tl">
                    <a:srgbClr val="000000">
                      <a:alpha val="43137"/>
                    </a:srgbClr>
                  </a:outerShdw>
                </a:effectLst>
              </a:rPr>
              <a:t>Where </a:t>
            </a:r>
            <a:r>
              <a:rPr lang="en-US" sz="2200" dirty="0">
                <a:effectLst>
                  <a:outerShdw blurRad="38100" dist="38100" dir="2700000" algn="tl">
                    <a:srgbClr val="000000">
                      <a:alpha val="43137"/>
                    </a:srgbClr>
                  </a:outerShdw>
                </a:effectLst>
              </a:rPr>
              <a:t>are my keys?</a:t>
            </a:r>
          </a:p>
          <a:p>
            <a:pPr marL="82296" indent="0">
              <a:buNone/>
            </a:pPr>
            <a:endParaRPr lang="en-US" sz="2200" dirty="0" smtClean="0">
              <a:effectLst>
                <a:outerShdw blurRad="38100" dist="38100" dir="2700000" algn="tl">
                  <a:srgbClr val="000000">
                    <a:alpha val="43137"/>
                  </a:srgbClr>
                </a:outerShdw>
              </a:effectLst>
            </a:endParaRPr>
          </a:p>
          <a:p>
            <a:pPr>
              <a:buNone/>
            </a:pPr>
            <a:endParaRPr lang="en-US" sz="1800" b="1" dirty="0" smtClean="0"/>
          </a:p>
          <a:p>
            <a:pPr>
              <a:buNone/>
            </a:pPr>
            <a:endParaRPr lang="en-US" sz="1900" b="1" dirty="0" smtClean="0"/>
          </a:p>
          <a:p>
            <a:endParaRPr lang="en-US" sz="2000" dirty="0" smtClean="0"/>
          </a:p>
        </p:txBody>
      </p:sp>
      <p:pic>
        <p:nvPicPr>
          <p:cNvPr id="6" name="Picture 5" descr="memory stick.png"/>
          <p:cNvPicPr>
            <a:picLocks noChangeAspect="1"/>
          </p:cNvPicPr>
          <p:nvPr/>
        </p:nvPicPr>
        <p:blipFill rotWithShape="1">
          <a:blip r:embed="rId3" cstate="print"/>
          <a:srcRect l="3728" r="3055"/>
          <a:stretch/>
        </p:blipFill>
        <p:spPr>
          <a:xfrm>
            <a:off x="5595257" y="3733800"/>
            <a:ext cx="3537857" cy="2708925"/>
          </a:xfrm>
          <a:prstGeom prst="rect">
            <a:avLst/>
          </a:prstGeom>
        </p:spPr>
      </p:pic>
      <p:sp>
        <p:nvSpPr>
          <p:cNvPr id="4" name="TextBox 3"/>
          <p:cNvSpPr txBox="1"/>
          <p:nvPr/>
        </p:nvSpPr>
        <p:spPr>
          <a:xfrm>
            <a:off x="1130595" y="656939"/>
            <a:ext cx="7696200" cy="1015663"/>
          </a:xfrm>
          <a:prstGeom prst="rect">
            <a:avLst/>
          </a:prstGeom>
          <a:noFill/>
        </p:spPr>
        <p:txBody>
          <a:bodyPr wrap="square" rtlCol="0">
            <a:spAutoFit/>
          </a:bodyPr>
          <a:lstStyle/>
          <a:p>
            <a:r>
              <a:rPr lang="en-US" sz="2000" dirty="0">
                <a:solidFill>
                  <a:srgbClr val="0070C0"/>
                </a:solidFill>
              </a:rPr>
              <a:t>Explicit Memory is the deliberate recollection of a memory;  </a:t>
            </a:r>
            <a:r>
              <a:rPr lang="en-US" sz="2000" dirty="0" smtClean="0">
                <a:solidFill>
                  <a:srgbClr val="0070C0"/>
                </a:solidFill>
              </a:rPr>
              <a:t>we have </a:t>
            </a:r>
            <a:r>
              <a:rPr lang="en-US" sz="2000" dirty="0">
                <a:solidFill>
                  <a:srgbClr val="0070C0"/>
                </a:solidFill>
              </a:rPr>
              <a:t>to work to remember it. It’s specific, the kind of memory we think about or draw upon countless times a day</a:t>
            </a:r>
          </a:p>
        </p:txBody>
      </p:sp>
    </p:spTree>
    <p:extLst>
      <p:ext uri="{BB962C8B-B14F-4D97-AF65-F5344CB8AC3E}">
        <p14:creationId xmlns:p14="http://schemas.microsoft.com/office/powerpoint/2010/main" val="7741646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Explicit Memory/Declarative</a:t>
            </a:r>
            <a:endParaRPr lang="en-US" dirty="0"/>
          </a:p>
        </p:txBody>
      </p:sp>
      <p:sp>
        <p:nvSpPr>
          <p:cNvPr id="3" name="Content Placeholder 2"/>
          <p:cNvSpPr>
            <a:spLocks noGrp="1"/>
          </p:cNvSpPr>
          <p:nvPr>
            <p:ph idx="1"/>
          </p:nvPr>
        </p:nvSpPr>
        <p:spPr>
          <a:xfrm>
            <a:off x="1295400" y="1447800"/>
            <a:ext cx="7848600" cy="4800600"/>
          </a:xfrm>
        </p:spPr>
        <p:txBody>
          <a:bodyPr>
            <a:normAutofit fontScale="92500" lnSpcReduction="10000"/>
          </a:bodyPr>
          <a:lstStyle/>
          <a:p>
            <a:pPr lvl="0">
              <a:buClr>
                <a:srgbClr val="3891A7"/>
              </a:buClr>
              <a:buNone/>
            </a:pPr>
            <a:r>
              <a:rPr lang="en-US" sz="2000" b="1" dirty="0" smtClean="0">
                <a:solidFill>
                  <a:prstClr val="black"/>
                </a:solidFill>
              </a:rPr>
              <a:t>Declarative Memory:  </a:t>
            </a:r>
            <a:r>
              <a:rPr lang="en-US" sz="2000" dirty="0" smtClean="0">
                <a:solidFill>
                  <a:prstClr val="black"/>
                </a:solidFill>
              </a:rPr>
              <a:t>information you consciously </a:t>
            </a:r>
            <a:r>
              <a:rPr lang="en-US" sz="2000" dirty="0">
                <a:solidFill>
                  <a:prstClr val="black"/>
                </a:solidFill>
              </a:rPr>
              <a:t>recall and </a:t>
            </a:r>
            <a:r>
              <a:rPr lang="en-US" sz="2000" dirty="0" smtClean="0">
                <a:solidFill>
                  <a:prstClr val="black"/>
                </a:solidFill>
              </a:rPr>
              <a:t>can explain </a:t>
            </a:r>
          </a:p>
          <a:p>
            <a:pPr lvl="0">
              <a:buClr>
                <a:srgbClr val="3891A7"/>
              </a:buClr>
              <a:buNone/>
            </a:pPr>
            <a:endParaRPr lang="en-US" sz="2000" b="1" dirty="0">
              <a:solidFill>
                <a:prstClr val="black"/>
              </a:solidFill>
            </a:endParaRPr>
          </a:p>
          <a:p>
            <a:pPr lvl="0">
              <a:buClr>
                <a:srgbClr val="3891A7"/>
              </a:buClr>
              <a:buNone/>
            </a:pPr>
            <a:r>
              <a:rPr lang="en-US" sz="2000" b="1" dirty="0" smtClean="0">
                <a:solidFill>
                  <a:prstClr val="black"/>
                </a:solidFill>
              </a:rPr>
              <a:t>Episodic  </a:t>
            </a:r>
            <a:r>
              <a:rPr lang="en-US" sz="2000" b="1" dirty="0">
                <a:solidFill>
                  <a:prstClr val="black"/>
                </a:solidFill>
              </a:rPr>
              <a:t>(long-term</a:t>
            </a:r>
            <a:r>
              <a:rPr lang="en-US" sz="2000" b="1" dirty="0" smtClean="0">
                <a:solidFill>
                  <a:prstClr val="black"/>
                </a:solidFill>
              </a:rPr>
              <a:t>)</a:t>
            </a:r>
            <a:r>
              <a:rPr lang="en-US" sz="2000" dirty="0"/>
              <a:t> </a:t>
            </a:r>
          </a:p>
          <a:p>
            <a:pPr lvl="0">
              <a:buClr>
                <a:srgbClr val="3891A7"/>
              </a:buClr>
              <a:buNone/>
            </a:pPr>
            <a:r>
              <a:rPr lang="en-US" sz="2000" dirty="0" smtClean="0"/>
              <a:t>Long term memories of </a:t>
            </a:r>
            <a:r>
              <a:rPr lang="en-US" sz="2000" dirty="0"/>
              <a:t>specific events, such as what you did yesterday or </a:t>
            </a:r>
            <a:r>
              <a:rPr lang="en-US" sz="2000" dirty="0" smtClean="0"/>
              <a:t>when you got your drivers license</a:t>
            </a:r>
            <a:endParaRPr lang="en-US" sz="2000" b="1" dirty="0">
              <a:solidFill>
                <a:prstClr val="black"/>
              </a:solidFill>
            </a:endParaRPr>
          </a:p>
          <a:p>
            <a:pPr lvl="0">
              <a:buClr>
                <a:srgbClr val="3891A7"/>
              </a:buClr>
            </a:pPr>
            <a:r>
              <a:rPr lang="en-US" sz="2000" u="sng" dirty="0">
                <a:solidFill>
                  <a:prstClr val="black"/>
                </a:solidFill>
              </a:rPr>
              <a:t>Specific </a:t>
            </a:r>
          </a:p>
          <a:p>
            <a:pPr lvl="0">
              <a:buClr>
                <a:srgbClr val="3891A7"/>
              </a:buClr>
            </a:pPr>
            <a:r>
              <a:rPr lang="en-US" sz="2000" dirty="0">
                <a:solidFill>
                  <a:prstClr val="black"/>
                </a:solidFill>
              </a:rPr>
              <a:t>Autobiographical</a:t>
            </a:r>
          </a:p>
          <a:p>
            <a:pPr lvl="0">
              <a:buClr>
                <a:srgbClr val="3891A7"/>
              </a:buClr>
            </a:pPr>
            <a:r>
              <a:rPr lang="en-US" sz="2000" dirty="0" smtClean="0">
                <a:solidFill>
                  <a:prstClr val="black"/>
                </a:solidFill>
              </a:rPr>
              <a:t>Emotional</a:t>
            </a:r>
            <a:endParaRPr lang="en-US" sz="2000" dirty="0">
              <a:solidFill>
                <a:prstClr val="black"/>
              </a:solidFill>
            </a:endParaRPr>
          </a:p>
          <a:p>
            <a:pPr lvl="0">
              <a:buClr>
                <a:srgbClr val="3891A7"/>
              </a:buClr>
            </a:pPr>
            <a:r>
              <a:rPr lang="en-US" sz="2000" dirty="0">
                <a:solidFill>
                  <a:prstClr val="black"/>
                </a:solidFill>
              </a:rPr>
              <a:t>Includes flashbulb </a:t>
            </a:r>
            <a:r>
              <a:rPr lang="en-US" sz="2000" dirty="0" smtClean="0">
                <a:solidFill>
                  <a:prstClr val="black"/>
                </a:solidFill>
              </a:rPr>
              <a:t>memory</a:t>
            </a:r>
          </a:p>
          <a:p>
            <a:pPr lvl="0">
              <a:buClr>
                <a:srgbClr val="3891A7"/>
              </a:buClr>
            </a:pPr>
            <a:endParaRPr lang="en-US" sz="2000" dirty="0">
              <a:solidFill>
                <a:prstClr val="black"/>
              </a:solidFill>
            </a:endParaRPr>
          </a:p>
          <a:p>
            <a:pPr lvl="0">
              <a:buClr>
                <a:srgbClr val="3891A7"/>
              </a:buClr>
              <a:buNone/>
            </a:pPr>
            <a:r>
              <a:rPr lang="en-US" sz="2000" b="1" dirty="0">
                <a:solidFill>
                  <a:prstClr val="black"/>
                </a:solidFill>
              </a:rPr>
              <a:t>Semantic  (long term</a:t>
            </a:r>
            <a:r>
              <a:rPr lang="en-US" sz="2000" b="1" dirty="0" smtClean="0">
                <a:solidFill>
                  <a:prstClr val="black"/>
                </a:solidFill>
              </a:rPr>
              <a:t>)</a:t>
            </a:r>
            <a:r>
              <a:rPr lang="en-US" sz="2000" dirty="0"/>
              <a:t> </a:t>
            </a:r>
            <a:endParaRPr lang="en-US" sz="2000" dirty="0" smtClean="0"/>
          </a:p>
          <a:p>
            <a:pPr lvl="0">
              <a:buClr>
                <a:srgbClr val="3891A7"/>
              </a:buClr>
              <a:buNone/>
            </a:pPr>
            <a:r>
              <a:rPr lang="en-US" sz="2000" dirty="0" smtClean="0"/>
              <a:t>Memories </a:t>
            </a:r>
            <a:r>
              <a:rPr lang="en-US" sz="2000" dirty="0"/>
              <a:t>of facts, concepts, names, and other </a:t>
            </a:r>
            <a:r>
              <a:rPr lang="en-US" sz="2000" dirty="0" smtClean="0"/>
              <a:t>general information.</a:t>
            </a:r>
            <a:endParaRPr lang="en-US" sz="2000" b="1" dirty="0">
              <a:solidFill>
                <a:prstClr val="black"/>
              </a:solidFill>
            </a:endParaRPr>
          </a:p>
          <a:p>
            <a:pPr lvl="0">
              <a:buClr>
                <a:srgbClr val="3891A7"/>
              </a:buClr>
            </a:pPr>
            <a:r>
              <a:rPr lang="en-US" sz="2000" dirty="0">
                <a:solidFill>
                  <a:prstClr val="black"/>
                </a:solidFill>
              </a:rPr>
              <a:t>General knowledge</a:t>
            </a:r>
          </a:p>
          <a:p>
            <a:pPr lvl="0">
              <a:buClr>
                <a:srgbClr val="3891A7"/>
              </a:buClr>
            </a:pPr>
            <a:r>
              <a:rPr lang="en-US" sz="2000" dirty="0">
                <a:solidFill>
                  <a:prstClr val="black"/>
                </a:solidFill>
              </a:rPr>
              <a:t>Not unique to individual</a:t>
            </a:r>
          </a:p>
          <a:p>
            <a:endParaRPr lang="en-US" dirty="0"/>
          </a:p>
        </p:txBody>
      </p:sp>
    </p:spTree>
    <p:extLst>
      <p:ext uri="{BB962C8B-B14F-4D97-AF65-F5344CB8AC3E}">
        <p14:creationId xmlns:p14="http://schemas.microsoft.com/office/powerpoint/2010/main" val="9486968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Implicit Memory/</a:t>
            </a:r>
            <a:r>
              <a:rPr lang="en-US" dirty="0" err="1" smtClean="0"/>
              <a:t>nondeclarative</a:t>
            </a:r>
            <a:endParaRPr lang="en-US" dirty="0"/>
          </a:p>
        </p:txBody>
      </p:sp>
      <p:sp>
        <p:nvSpPr>
          <p:cNvPr id="3" name="Content Placeholder 2"/>
          <p:cNvSpPr>
            <a:spLocks noGrp="1"/>
          </p:cNvSpPr>
          <p:nvPr>
            <p:ph idx="1"/>
          </p:nvPr>
        </p:nvSpPr>
        <p:spPr/>
        <p:txBody>
          <a:bodyPr>
            <a:normAutofit lnSpcReduction="10000"/>
          </a:bodyPr>
          <a:lstStyle/>
          <a:p>
            <a:r>
              <a:rPr lang="en-US" sz="1800" dirty="0"/>
              <a:t>Things that we don't purposely try to remember </a:t>
            </a:r>
            <a:r>
              <a:rPr lang="en-US" sz="1800" dirty="0" smtClean="0"/>
              <a:t>are implicit</a:t>
            </a:r>
          </a:p>
          <a:p>
            <a:r>
              <a:rPr lang="en-US" sz="1800" dirty="0" smtClean="0"/>
              <a:t>both </a:t>
            </a:r>
            <a:r>
              <a:rPr lang="en-US" sz="1800" dirty="0"/>
              <a:t>unconscious and unintentional. </a:t>
            </a:r>
            <a:endParaRPr lang="en-US" sz="1800" dirty="0" smtClean="0"/>
          </a:p>
          <a:p>
            <a:r>
              <a:rPr lang="en-US" sz="1800" dirty="0" smtClean="0"/>
              <a:t>sometimes </a:t>
            </a:r>
            <a:r>
              <a:rPr lang="en-US" sz="1800" dirty="0"/>
              <a:t>referred to as </a:t>
            </a:r>
            <a:r>
              <a:rPr lang="en-US" sz="1800" dirty="0" err="1"/>
              <a:t>nondeclarative</a:t>
            </a:r>
            <a:r>
              <a:rPr lang="en-US" sz="1800" dirty="0"/>
              <a:t> </a:t>
            </a:r>
            <a:r>
              <a:rPr lang="en-US" sz="1800" dirty="0" smtClean="0"/>
              <a:t>memory</a:t>
            </a:r>
            <a:r>
              <a:rPr lang="en-US" sz="1800" dirty="0"/>
              <a:t> </a:t>
            </a:r>
            <a:r>
              <a:rPr lang="en-US" sz="1800" dirty="0" smtClean="0"/>
              <a:t>because </a:t>
            </a:r>
            <a:r>
              <a:rPr lang="en-US" sz="1800" dirty="0"/>
              <a:t>you are not able to consciously bring it into </a:t>
            </a:r>
            <a:r>
              <a:rPr lang="en-US" sz="1800" dirty="0" smtClean="0"/>
              <a:t>awareness</a:t>
            </a:r>
          </a:p>
          <a:p>
            <a:endParaRPr lang="en-US" sz="1800" dirty="0"/>
          </a:p>
          <a:p>
            <a:pPr marL="82296" indent="0">
              <a:buNone/>
            </a:pPr>
            <a:r>
              <a:rPr lang="en-US" sz="1800" dirty="0" smtClean="0"/>
              <a:t>PRIMING:</a:t>
            </a:r>
          </a:p>
          <a:p>
            <a:r>
              <a:rPr lang="en-US" sz="1800" dirty="0" smtClean="0"/>
              <a:t>If I wear Nike sneakers I can run faster</a:t>
            </a:r>
          </a:p>
          <a:p>
            <a:r>
              <a:rPr lang="en-US" sz="1800" dirty="0" smtClean="0"/>
              <a:t>Pit bulls are mean dogs (not true!)</a:t>
            </a:r>
          </a:p>
          <a:p>
            <a:pPr marL="82296" indent="0">
              <a:buNone/>
            </a:pPr>
            <a:r>
              <a:rPr lang="en-US" sz="1800" dirty="0" smtClean="0"/>
              <a:t>PROCEDURAL:</a:t>
            </a:r>
          </a:p>
          <a:p>
            <a:r>
              <a:rPr lang="en-US" sz="1800" dirty="0" smtClean="0"/>
              <a:t>Riding a bicycle</a:t>
            </a:r>
          </a:p>
          <a:p>
            <a:r>
              <a:rPr lang="en-US" sz="1800" dirty="0" smtClean="0"/>
              <a:t>Making toast</a:t>
            </a:r>
          </a:p>
          <a:p>
            <a:pPr marL="82296" indent="0">
              <a:buNone/>
            </a:pPr>
            <a:r>
              <a:rPr lang="en-US" sz="1800" dirty="0" smtClean="0"/>
              <a:t>EMOTIONAL:</a:t>
            </a:r>
          </a:p>
          <a:p>
            <a:r>
              <a:rPr lang="en-US" sz="1800" dirty="0" smtClean="0"/>
              <a:t>I run into the house when I see a coyote</a:t>
            </a:r>
          </a:p>
          <a:p>
            <a:r>
              <a:rPr lang="en-US" sz="1800" dirty="0" smtClean="0"/>
              <a:t>I jump up and clap and act crazy when my team hits a home- run</a:t>
            </a:r>
          </a:p>
          <a:p>
            <a:endParaRPr lang="en-US" sz="1800" dirty="0"/>
          </a:p>
          <a:p>
            <a:endParaRPr lang="en-US" sz="1800" dirty="0"/>
          </a:p>
        </p:txBody>
      </p:sp>
    </p:spTree>
    <p:extLst>
      <p:ext uri="{BB962C8B-B14F-4D97-AF65-F5344CB8AC3E}">
        <p14:creationId xmlns:p14="http://schemas.microsoft.com/office/powerpoint/2010/main" val="33036786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421212" y="0"/>
            <a:ext cx="7154306" cy="1011702"/>
          </a:xfrm>
        </p:spPr>
        <p:txBody>
          <a:bodyPr>
            <a:normAutofit/>
          </a:bodyPr>
          <a:lstStyle/>
          <a:p>
            <a:r>
              <a:rPr lang="en-US" sz="3200" dirty="0" smtClean="0"/>
              <a:t>IMPLICIT MEMORY</a:t>
            </a:r>
            <a:endParaRPr lang="en-US" sz="3200" dirty="0"/>
          </a:p>
        </p:txBody>
      </p:sp>
      <p:sp>
        <p:nvSpPr>
          <p:cNvPr id="3" name="Content Placeholder 2"/>
          <p:cNvSpPr>
            <a:spLocks noGrp="1"/>
          </p:cNvSpPr>
          <p:nvPr>
            <p:ph type="subTitle" idx="1"/>
          </p:nvPr>
        </p:nvSpPr>
        <p:spPr>
          <a:xfrm>
            <a:off x="1219200" y="2775466"/>
            <a:ext cx="4648200" cy="2971800"/>
          </a:xfrm>
        </p:spPr>
        <p:txBody>
          <a:bodyPr>
            <a:normAutofit/>
          </a:bodyPr>
          <a:lstStyle/>
          <a:p>
            <a:pPr>
              <a:buNone/>
            </a:pPr>
            <a:r>
              <a:rPr lang="en-US" sz="2000" b="1" dirty="0" smtClean="0">
                <a:solidFill>
                  <a:srgbClr val="7030A0"/>
                </a:solidFill>
              </a:rPr>
              <a:t>Procedural   </a:t>
            </a:r>
            <a:r>
              <a:rPr lang="en-US" sz="2000" b="1" dirty="0" smtClean="0"/>
              <a:t>	</a:t>
            </a:r>
          </a:p>
          <a:p>
            <a:pPr>
              <a:buNone/>
            </a:pPr>
            <a:r>
              <a:rPr lang="en-US" sz="2000" b="1" dirty="0" smtClean="0">
                <a:solidFill>
                  <a:srgbClr val="7030A0"/>
                </a:solidFill>
              </a:rPr>
              <a:t>Automatic </a:t>
            </a:r>
            <a:r>
              <a:rPr lang="en-US" sz="2000" b="1" dirty="0" err="1" smtClean="0">
                <a:solidFill>
                  <a:srgbClr val="7030A0"/>
                </a:solidFill>
              </a:rPr>
              <a:t>sensorimotor</a:t>
            </a:r>
            <a:r>
              <a:rPr lang="en-US" sz="2000" b="1" dirty="0" smtClean="0">
                <a:solidFill>
                  <a:srgbClr val="7030A0"/>
                </a:solidFill>
              </a:rPr>
              <a:t> behavior </a:t>
            </a:r>
          </a:p>
          <a:p>
            <a:pPr>
              <a:buNone/>
            </a:pPr>
            <a:r>
              <a:rPr lang="en-US" sz="2000" dirty="0" smtClean="0"/>
              <a:t>(walking, playing a guitar, shooting baskets)</a:t>
            </a:r>
            <a:endParaRPr lang="en-US" sz="2000" b="1" dirty="0" smtClean="0">
              <a:solidFill>
                <a:srgbClr val="7030A0"/>
              </a:solidFill>
            </a:endParaRPr>
          </a:p>
          <a:p>
            <a:r>
              <a:rPr lang="en-US" sz="2000" b="1" dirty="0" smtClean="0">
                <a:solidFill>
                  <a:srgbClr val="7030A0"/>
                </a:solidFill>
              </a:rPr>
              <a:t>Emotional  Memory </a:t>
            </a:r>
            <a:r>
              <a:rPr lang="en-US" sz="2000" dirty="0" smtClean="0"/>
              <a:t>(love, fear)</a:t>
            </a:r>
          </a:p>
          <a:p>
            <a:r>
              <a:rPr lang="en-US" sz="2000" b="1" dirty="0" smtClean="0">
                <a:solidFill>
                  <a:srgbClr val="7030A0"/>
                </a:solidFill>
              </a:rPr>
              <a:t>Automatic</a:t>
            </a:r>
          </a:p>
          <a:p>
            <a:r>
              <a:rPr lang="en-US" sz="2000" b="1" dirty="0" smtClean="0">
                <a:solidFill>
                  <a:srgbClr val="7030A0"/>
                </a:solidFill>
              </a:rPr>
              <a:t>Muscle memory   </a:t>
            </a:r>
            <a:r>
              <a:rPr lang="en-US" sz="2000" dirty="0" smtClean="0"/>
              <a:t>(how to hold a pen)</a:t>
            </a:r>
          </a:p>
          <a:p>
            <a:r>
              <a:rPr lang="en-US" sz="2000" b="1" dirty="0" smtClean="0">
                <a:solidFill>
                  <a:srgbClr val="7030A0"/>
                </a:solidFill>
              </a:rPr>
              <a:t>Priming</a:t>
            </a:r>
          </a:p>
          <a:p>
            <a:pPr marL="825246" indent="-742950">
              <a:buFont typeface="Wingdings" pitchFamily="2" charset="2"/>
              <a:buChar char="Ø"/>
            </a:pPr>
            <a:endParaRPr lang="en-US" sz="3600" dirty="0" smtClean="0"/>
          </a:p>
        </p:txBody>
      </p:sp>
      <p:sp>
        <p:nvSpPr>
          <p:cNvPr id="8" name="TextBox 7"/>
          <p:cNvSpPr txBox="1"/>
          <p:nvPr/>
        </p:nvSpPr>
        <p:spPr>
          <a:xfrm>
            <a:off x="1481763" y="6324600"/>
            <a:ext cx="6629400" cy="461665"/>
          </a:xfrm>
          <a:prstGeom prst="rect">
            <a:avLst/>
          </a:prstGeom>
          <a:noFill/>
        </p:spPr>
        <p:txBody>
          <a:bodyPr wrap="square" rtlCol="0">
            <a:spAutoFit/>
          </a:bodyPr>
          <a:lstStyle/>
          <a:p>
            <a:r>
              <a:rPr lang="en-US" sz="1200" b="1" dirty="0" smtClean="0"/>
              <a:t>Clive </a:t>
            </a:r>
            <a:r>
              <a:rPr lang="en-US" sz="1200" b="1" dirty="0" err="1" smtClean="0"/>
              <a:t>Waring</a:t>
            </a:r>
            <a:r>
              <a:rPr lang="en-US" sz="1200" dirty="0" smtClean="0"/>
              <a:t>:  </a:t>
            </a:r>
            <a:r>
              <a:rPr lang="en-US" sz="1200" dirty="0" smtClean="0">
                <a:hlinkClick r:id="rId2"/>
              </a:rPr>
              <a:t>http://www.youtube.com/watch?v=Vwigmktix2Y</a:t>
            </a:r>
            <a:endParaRPr lang="en-US" sz="1200" dirty="0" smtClean="0"/>
          </a:p>
          <a:p>
            <a:endParaRPr lang="en-US" sz="1200" dirty="0"/>
          </a:p>
        </p:txBody>
      </p:sp>
      <p:sp>
        <p:nvSpPr>
          <p:cNvPr id="9" name="TextBox 8"/>
          <p:cNvSpPr txBox="1"/>
          <p:nvPr/>
        </p:nvSpPr>
        <p:spPr>
          <a:xfrm>
            <a:off x="1219200" y="5747266"/>
            <a:ext cx="6801990" cy="369332"/>
          </a:xfrm>
          <a:prstGeom prst="rect">
            <a:avLst/>
          </a:prstGeom>
          <a:solidFill>
            <a:schemeClr val="accent1">
              <a:lumMod val="20000"/>
              <a:lumOff val="80000"/>
            </a:schemeClr>
          </a:solidFill>
          <a:ln w="3175">
            <a:solidFill>
              <a:schemeClr val="tx1"/>
            </a:solidFill>
            <a:prstDash val="solid"/>
          </a:ln>
        </p:spPr>
        <p:txBody>
          <a:bodyPr wrap="none" rtlCol="0">
            <a:spAutoFit/>
          </a:bodyPr>
          <a:lstStyle/>
          <a:p>
            <a:r>
              <a:rPr lang="en-US" b="1" dirty="0">
                <a:solidFill>
                  <a:srgbClr val="7030A0"/>
                </a:solidFill>
              </a:rPr>
              <a:t>How deep and how vast is our mind? Is that what dreams are?</a:t>
            </a:r>
          </a:p>
        </p:txBody>
      </p:sp>
      <p:pic>
        <p:nvPicPr>
          <p:cNvPr id="10" name="Picture 9" descr="piano.jpeg"/>
          <p:cNvPicPr>
            <a:picLocks noChangeAspect="1"/>
          </p:cNvPicPr>
          <p:nvPr/>
        </p:nvPicPr>
        <p:blipFill>
          <a:blip r:embed="rId3" cstate="print"/>
          <a:stretch>
            <a:fillRect/>
          </a:stretch>
        </p:blipFill>
        <p:spPr>
          <a:xfrm>
            <a:off x="6019800" y="3124200"/>
            <a:ext cx="2643266" cy="1752600"/>
          </a:xfrm>
          <a:prstGeom prst="rect">
            <a:avLst/>
          </a:prstGeom>
        </p:spPr>
      </p:pic>
      <p:sp>
        <p:nvSpPr>
          <p:cNvPr id="7" name="TextBox 6"/>
          <p:cNvSpPr txBox="1"/>
          <p:nvPr/>
        </p:nvSpPr>
        <p:spPr>
          <a:xfrm>
            <a:off x="1828800" y="976737"/>
            <a:ext cx="6019800" cy="2215991"/>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0070C0"/>
                </a:solidFill>
              </a:rPr>
              <a:t>LONG TERM MEMORY</a:t>
            </a:r>
          </a:p>
          <a:p>
            <a:pPr marL="342900" indent="-342900">
              <a:buFont typeface="Arial" panose="020B0604020202020204" pitchFamily="34" charset="0"/>
              <a:buChar char="•"/>
            </a:pPr>
            <a:r>
              <a:rPr lang="en-US" sz="2000" dirty="0">
                <a:solidFill>
                  <a:srgbClr val="0070C0"/>
                </a:solidFill>
              </a:rPr>
              <a:t>SUBCONSCIOUS</a:t>
            </a:r>
          </a:p>
          <a:p>
            <a:pPr marL="342900" indent="-342900">
              <a:buFont typeface="Arial" panose="020B0604020202020204" pitchFamily="34" charset="0"/>
              <a:buChar char="•"/>
            </a:pPr>
            <a:r>
              <a:rPr lang="en-US" sz="2000" dirty="0">
                <a:solidFill>
                  <a:srgbClr val="0070C0"/>
                </a:solidFill>
              </a:rPr>
              <a:t>Not specific</a:t>
            </a:r>
          </a:p>
          <a:p>
            <a:pPr marL="342900" indent="-342900">
              <a:buFont typeface="Arial" panose="020B0604020202020204" pitchFamily="34" charset="0"/>
              <a:buChar char="•"/>
            </a:pPr>
            <a:r>
              <a:rPr lang="en-US" sz="2000" dirty="0">
                <a:solidFill>
                  <a:srgbClr val="0070C0"/>
                </a:solidFill>
              </a:rPr>
              <a:t>separate from explicit memory</a:t>
            </a:r>
          </a:p>
          <a:p>
            <a:pPr marL="342900" indent="-342900">
              <a:buFont typeface="Arial" panose="020B0604020202020204" pitchFamily="34" charset="0"/>
              <a:buChar char="•"/>
            </a:pPr>
            <a:r>
              <a:rPr lang="en-US" sz="2000" dirty="0">
                <a:solidFill>
                  <a:srgbClr val="0070C0"/>
                </a:solidFill>
              </a:rPr>
              <a:t>operates through a different process in the brain</a:t>
            </a:r>
          </a:p>
          <a:p>
            <a:pPr marL="342900" indent="-342900">
              <a:buFont typeface="Arial" panose="020B0604020202020204" pitchFamily="34" charset="0"/>
              <a:buChar char="•"/>
            </a:pPr>
            <a:endParaRPr lang="en-US" sz="2000" dirty="0">
              <a:solidFill>
                <a:srgbClr val="0070C0"/>
              </a:solidFill>
            </a:endParaRPr>
          </a:p>
          <a:p>
            <a:endParaRPr lang="en-US" dirty="0">
              <a:solidFill>
                <a:prstClr val="black"/>
              </a:solidFill>
            </a:endParaRPr>
          </a:p>
        </p:txBody>
      </p:sp>
    </p:spTree>
    <p:extLst>
      <p:ext uri="{BB962C8B-B14F-4D97-AF65-F5344CB8AC3E}">
        <p14:creationId xmlns:p14="http://schemas.microsoft.com/office/powerpoint/2010/main" val="383358857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66000">
              <a:srgbClr val="0087E6"/>
            </a:gs>
            <a:gs pos="86000">
              <a:srgbClr val="005CBF"/>
            </a:gs>
          </a:gsLst>
          <a:lin ang="18600000" scaled="0"/>
        </a:gra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4724400" y="-102807"/>
            <a:ext cx="5562600" cy="2835121"/>
          </a:xfrm>
        </p:spPr>
        <p:txBody>
          <a:bodyPr>
            <a:normAutofit/>
          </a:bodyPr>
          <a:lstStyle/>
          <a:p>
            <a:pPr algn="l"/>
            <a:r>
              <a:rPr lang="en-US" sz="4400" dirty="0" smtClean="0">
                <a:solidFill>
                  <a:schemeClr val="accent6">
                    <a:lumMod val="20000"/>
                    <a:lumOff val="80000"/>
                  </a:schemeClr>
                </a:solidFill>
                <a:latin typeface="Lithos Pro Regular" pitchFamily="82" charset="0"/>
                <a:ea typeface="Gungsuh" panose="02030600000101010101" pitchFamily="18" charset="-127"/>
              </a:rPr>
              <a:t>TWO BRAINS</a:t>
            </a:r>
            <a:br>
              <a:rPr lang="en-US" sz="4400" dirty="0" smtClean="0">
                <a:solidFill>
                  <a:schemeClr val="accent6">
                    <a:lumMod val="20000"/>
                    <a:lumOff val="80000"/>
                  </a:schemeClr>
                </a:solidFill>
                <a:latin typeface="Lithos Pro Regular" pitchFamily="82" charset="0"/>
                <a:ea typeface="Gungsuh" panose="02030600000101010101" pitchFamily="18" charset="-127"/>
              </a:rPr>
            </a:br>
            <a:endParaRPr lang="en-US" sz="4400" dirty="0">
              <a:solidFill>
                <a:schemeClr val="accent6">
                  <a:lumMod val="20000"/>
                  <a:lumOff val="80000"/>
                </a:schemeClr>
              </a:solidFill>
              <a:latin typeface="Lithos Pro Regular" pitchFamily="82" charset="0"/>
              <a:ea typeface="Gungsuh" panose="02030600000101010101" pitchFamily="18" charset="-127"/>
            </a:endParaRPr>
          </a:p>
        </p:txBody>
      </p:sp>
      <p:sp>
        <p:nvSpPr>
          <p:cNvPr id="6" name="Text Placeholder 5"/>
          <p:cNvSpPr>
            <a:spLocks noGrp="1"/>
          </p:cNvSpPr>
          <p:nvPr>
            <p:ph type="subTitle" idx="1"/>
          </p:nvPr>
        </p:nvSpPr>
        <p:spPr>
          <a:xfrm>
            <a:off x="261257" y="4343400"/>
            <a:ext cx="4648201" cy="872067"/>
          </a:xfrm>
        </p:spPr>
        <p:txBody>
          <a:bodyPr>
            <a:normAutofit lnSpcReduction="10000"/>
          </a:bodyPr>
          <a:lstStyle/>
          <a:p>
            <a:pPr marL="0" indent="0" algn="l">
              <a:buNone/>
            </a:pPr>
            <a:r>
              <a:rPr lang="en-US" sz="1900" b="1" dirty="0" smtClean="0"/>
              <a:t>Dan </a:t>
            </a:r>
            <a:r>
              <a:rPr lang="en-US" sz="1900" b="1" dirty="0" err="1" smtClean="0"/>
              <a:t>Kahneman</a:t>
            </a:r>
            <a:endParaRPr lang="en-US" sz="1900" b="1" dirty="0" smtClean="0"/>
          </a:p>
          <a:p>
            <a:pPr marL="0" indent="0" algn="l">
              <a:buNone/>
            </a:pPr>
            <a:r>
              <a:rPr lang="en-US" sz="1900" b="1" dirty="0" smtClean="0"/>
              <a:t>Thinking, Fast and Slow</a:t>
            </a:r>
          </a:p>
          <a:p>
            <a:pPr algn="l"/>
            <a:endParaRPr lang="en-US" dirty="0"/>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09600"/>
            <a:ext cx="23622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descr="system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0991"/>
          <a:stretch/>
        </p:blipFill>
        <p:spPr bwMode="auto">
          <a:xfrm>
            <a:off x="971550" y="5105400"/>
            <a:ext cx="7353300" cy="1534886"/>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p:cNvPicPr>
            <a:picLocks noChangeAspect="1" noChangeArrowheads="1"/>
          </p:cNvPicPr>
          <p:nvPr/>
        </p:nvPicPr>
        <p:blipFill rotWithShape="1">
          <a:blip r:embed="rId4">
            <a:extLst>
              <a:ext uri="{28A0092B-C50C-407E-A947-70E740481C1C}">
                <a14:useLocalDpi xmlns:a14="http://schemas.microsoft.com/office/drawing/2010/main" val="0"/>
              </a:ext>
            </a:extLst>
          </a:blip>
          <a:srcRect l="23325"/>
          <a:stretch/>
        </p:blipFill>
        <p:spPr bwMode="auto">
          <a:xfrm>
            <a:off x="248393" y="2743200"/>
            <a:ext cx="1789213" cy="145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181600" y="2133600"/>
            <a:ext cx="4572000" cy="954107"/>
          </a:xfrm>
          <a:prstGeom prst="rect">
            <a:avLst/>
          </a:prstGeom>
        </p:spPr>
        <p:txBody>
          <a:bodyPr>
            <a:spAutoFit/>
          </a:bodyPr>
          <a:lstStyle/>
          <a:p>
            <a:pPr marL="457200" indent="-457200">
              <a:buFont typeface="Arial" panose="020B0604020202020204" pitchFamily="34" charset="0"/>
              <a:buChar char="•"/>
            </a:pPr>
            <a:r>
              <a:rPr lang="en-US" sz="2800" cap="all" dirty="0">
                <a:ln w="3175" cmpd="sng">
                  <a:noFill/>
                </a:ln>
                <a:solidFill>
                  <a:srgbClr val="00349E">
                    <a:lumMod val="20000"/>
                    <a:lumOff val="80000"/>
                  </a:srgbClr>
                </a:solidFill>
                <a:ea typeface="Gungsuh" panose="02030600000101010101" pitchFamily="18" charset="-127"/>
              </a:rPr>
              <a:t>system </a:t>
            </a:r>
            <a:r>
              <a:rPr lang="en-US" sz="2800" cap="all" dirty="0" smtClean="0">
                <a:ln w="3175" cmpd="sng">
                  <a:noFill/>
                </a:ln>
                <a:solidFill>
                  <a:srgbClr val="00349E">
                    <a:lumMod val="20000"/>
                    <a:lumOff val="80000"/>
                  </a:srgbClr>
                </a:solidFill>
                <a:ea typeface="Gungsuh" panose="02030600000101010101" pitchFamily="18" charset="-127"/>
              </a:rPr>
              <a:t>one</a:t>
            </a:r>
          </a:p>
          <a:p>
            <a:pPr marL="457200" indent="-457200">
              <a:buFont typeface="Arial" panose="020B0604020202020204" pitchFamily="34" charset="0"/>
              <a:buChar char="•"/>
            </a:pPr>
            <a:r>
              <a:rPr lang="en-US" sz="2800" cap="all" dirty="0" smtClean="0">
                <a:ln w="3175" cmpd="sng">
                  <a:noFill/>
                </a:ln>
                <a:solidFill>
                  <a:srgbClr val="00349E">
                    <a:lumMod val="20000"/>
                    <a:lumOff val="80000"/>
                  </a:srgbClr>
                </a:solidFill>
                <a:ea typeface="Gungsuh" panose="02030600000101010101" pitchFamily="18" charset="-127"/>
              </a:rPr>
              <a:t>system </a:t>
            </a:r>
            <a:r>
              <a:rPr lang="en-US" sz="2800" cap="all" dirty="0">
                <a:ln w="3175" cmpd="sng">
                  <a:noFill/>
                </a:ln>
                <a:solidFill>
                  <a:srgbClr val="00349E">
                    <a:lumMod val="20000"/>
                    <a:lumOff val="80000"/>
                  </a:srgbClr>
                </a:solidFill>
                <a:ea typeface="Gungsuh" panose="02030600000101010101" pitchFamily="18" charset="-127"/>
              </a:rPr>
              <a:t>two</a:t>
            </a:r>
            <a:endParaRPr lang="en-US" sz="2400" dirty="0"/>
          </a:p>
        </p:txBody>
      </p:sp>
    </p:spTree>
    <p:extLst>
      <p:ext uri="{BB962C8B-B14F-4D97-AF65-F5344CB8AC3E}">
        <p14:creationId xmlns:p14="http://schemas.microsoft.com/office/powerpoint/2010/main" val="2852441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Clive </a:t>
            </a:r>
            <a:r>
              <a:rPr lang="en-US" dirty="0" err="1" smtClean="0"/>
              <a:t>Waring</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895600"/>
            <a:ext cx="2640013"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00200" y="1981200"/>
            <a:ext cx="5425588" cy="369332"/>
          </a:xfrm>
          <a:prstGeom prst="rect">
            <a:avLst/>
          </a:prstGeom>
          <a:noFill/>
        </p:spPr>
        <p:txBody>
          <a:bodyPr wrap="none" rtlCol="0">
            <a:spAutoFit/>
          </a:bodyPr>
          <a:lstStyle/>
          <a:p>
            <a:r>
              <a:rPr lang="en-US" dirty="0" smtClean="0">
                <a:solidFill>
                  <a:prstClr val="black"/>
                </a:solidFill>
              </a:rPr>
              <a:t>He has no short-term memory but has implicit memory</a:t>
            </a:r>
            <a:endParaRPr lang="en-US" dirty="0">
              <a:solidFill>
                <a:prstClr val="black"/>
              </a:solidFill>
            </a:endParaRPr>
          </a:p>
        </p:txBody>
      </p:sp>
    </p:spTree>
    <p:extLst>
      <p:ext uri="{BB962C8B-B14F-4D97-AF65-F5344CB8AC3E}">
        <p14:creationId xmlns:p14="http://schemas.microsoft.com/office/powerpoint/2010/main" val="13253869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0" y="-2512822"/>
            <a:ext cx="9269653"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r>
              <a:rPr lang="en-US" sz="1200" dirty="0">
                <a:solidFill>
                  <a:prstClr val="black"/>
                </a:solidFill>
                <a:latin typeface="Times New Roman" pitchFamily="18" charset="0"/>
                <a:ea typeface="Calibri" pitchFamily="34" charset="0"/>
                <a:cs typeface="Times New Roman" pitchFamily="18" charset="0"/>
              </a:rPr>
              <a:t>               </a:t>
            </a:r>
            <a:r>
              <a:rPr lang="en-US" sz="2800" dirty="0">
                <a:solidFill>
                  <a:prstClr val="black"/>
                </a:solidFill>
                <a:latin typeface="Times New Roman" pitchFamily="18" charset="0"/>
                <a:ea typeface="Calibri" pitchFamily="34" charset="0"/>
                <a:cs typeface="Times New Roman" pitchFamily="18" charset="0"/>
              </a:rPr>
              <a:t>    </a:t>
            </a:r>
            <a:endParaRPr lang="en-US" sz="1600" dirty="0">
              <a:solidFill>
                <a:prstClr val="black"/>
              </a:solidFill>
              <a:latin typeface="Arial" pitchFamily="34" charset="0"/>
            </a:endParaRPr>
          </a:p>
        </p:txBody>
      </p:sp>
      <p:sp>
        <p:nvSpPr>
          <p:cNvPr id="6" name="Title 5"/>
          <p:cNvSpPr>
            <a:spLocks noGrp="1"/>
          </p:cNvSpPr>
          <p:nvPr>
            <p:ph type="title"/>
          </p:nvPr>
        </p:nvSpPr>
        <p:spPr>
          <a:xfrm>
            <a:off x="1841163" y="46038"/>
            <a:ext cx="6477000" cy="792162"/>
          </a:xfrm>
        </p:spPr>
        <p:txBody>
          <a:bodyPr>
            <a:normAutofit/>
          </a:bodyPr>
          <a:lstStyle/>
          <a:p>
            <a:r>
              <a:rPr lang="en-US" sz="3200" dirty="0" smtClean="0">
                <a:solidFill>
                  <a:srgbClr val="0070C0"/>
                </a:solidFill>
              </a:rPr>
              <a:t>Dreams include images and memories</a:t>
            </a:r>
            <a:endParaRPr lang="en-US" sz="3200" dirty="0">
              <a:solidFill>
                <a:srgbClr val="0070C0"/>
              </a:solidFill>
            </a:endParaRPr>
          </a:p>
        </p:txBody>
      </p:sp>
      <p:sp>
        <p:nvSpPr>
          <p:cNvPr id="7" name="Content Placeholder 6"/>
          <p:cNvSpPr>
            <a:spLocks noGrp="1"/>
          </p:cNvSpPr>
          <p:nvPr>
            <p:ph idx="1"/>
          </p:nvPr>
        </p:nvSpPr>
        <p:spPr>
          <a:xfrm>
            <a:off x="1091526" y="838200"/>
            <a:ext cx="7086600" cy="4953000"/>
          </a:xfrm>
        </p:spPr>
        <p:txBody>
          <a:bodyPr>
            <a:noAutofit/>
          </a:bodyPr>
          <a:lstStyle/>
          <a:p>
            <a:pPr marL="0" lvl="0" indent="0" eaLnBrk="0" fontAlgn="base" hangingPunct="0">
              <a:spcBef>
                <a:spcPct val="0"/>
              </a:spcBef>
              <a:spcAft>
                <a:spcPct val="0"/>
              </a:spcAft>
              <a:buNone/>
            </a:pPr>
            <a:r>
              <a:rPr lang="en-US" sz="2000" dirty="0" smtClean="0">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smtClean="0">
                <a:solidFill>
                  <a:srgbClr val="0070C0"/>
                </a:solidFill>
                <a:effectLst>
                  <a:outerShdw blurRad="38100" dist="38100" dir="2700000" algn="tl">
                    <a:srgbClr val="000000">
                      <a:alpha val="43137"/>
                    </a:srgbClr>
                  </a:outerShdw>
                </a:effectLst>
                <a:cs typeface="Times New Roman" pitchFamily="18" charset="0"/>
              </a:rPr>
              <a:t>Episodic Memory</a:t>
            </a:r>
            <a:endParaRPr lang="en-US" sz="2000" dirty="0" smtClean="0">
              <a:solidFill>
                <a:srgbClr val="0070C0"/>
              </a:solidFill>
              <a:effectLst>
                <a:outerShdw blurRad="38100" dist="38100" dir="2700000" algn="tl">
                  <a:srgbClr val="000000">
                    <a:alpha val="43137"/>
                  </a:srgbClr>
                </a:outerShdw>
              </a:effectLst>
            </a:endParaRPr>
          </a:p>
          <a:p>
            <a:r>
              <a:rPr lang="en-US" sz="1800" dirty="0" smtClean="0">
                <a:solidFill>
                  <a:srgbClr val="0070C0"/>
                </a:solidFill>
                <a:latin typeface="Times New Roman" pitchFamily="18" charset="0"/>
                <a:cs typeface="Times New Roman" pitchFamily="18" charset="0"/>
              </a:rPr>
              <a:t>Memories which are actually perceived and known; </a:t>
            </a:r>
          </a:p>
          <a:p>
            <a:r>
              <a:rPr lang="en-US" sz="1800" dirty="0" smtClean="0">
                <a:solidFill>
                  <a:srgbClr val="0070C0"/>
                </a:solidFill>
                <a:latin typeface="Gill Sans MT" panose="020B0502020104020203" pitchFamily="34" charset="0"/>
              </a:rPr>
              <a:t>Specific</a:t>
            </a:r>
          </a:p>
          <a:p>
            <a:r>
              <a:rPr lang="en-US" sz="1800" dirty="0" smtClean="0">
                <a:solidFill>
                  <a:srgbClr val="0070C0"/>
                </a:solidFill>
                <a:latin typeface="Gill Sans MT" panose="020B0502020104020203" pitchFamily="34" charset="0"/>
              </a:rPr>
              <a:t>Autobiographical</a:t>
            </a:r>
            <a:endParaRPr lang="en-US" sz="1800" dirty="0">
              <a:solidFill>
                <a:srgbClr val="0070C0"/>
              </a:solidFill>
              <a:latin typeface="Gill Sans MT" panose="020B0502020104020203" pitchFamily="34" charset="0"/>
            </a:endParaRPr>
          </a:p>
          <a:p>
            <a:r>
              <a:rPr lang="en-US" sz="1800" dirty="0" smtClean="0">
                <a:solidFill>
                  <a:srgbClr val="0070C0"/>
                </a:solidFill>
                <a:latin typeface="Gill Sans MT" panose="020B0502020104020203" pitchFamily="34" charset="0"/>
              </a:rPr>
              <a:t>Emotional, such as love, fear</a:t>
            </a:r>
            <a:endParaRPr lang="en-US" sz="1800" dirty="0">
              <a:solidFill>
                <a:srgbClr val="0070C0"/>
              </a:solidFill>
              <a:latin typeface="Gill Sans MT" panose="020B0502020104020203" pitchFamily="34" charset="0"/>
            </a:endParaRPr>
          </a:p>
          <a:p>
            <a:r>
              <a:rPr lang="en-US" sz="1800" dirty="0">
                <a:solidFill>
                  <a:srgbClr val="0070C0"/>
                </a:solidFill>
                <a:latin typeface="Gill Sans MT" panose="020B0502020104020203" pitchFamily="34" charset="0"/>
              </a:rPr>
              <a:t>Includes flashbulb </a:t>
            </a:r>
            <a:r>
              <a:rPr lang="en-US" sz="1800" dirty="0" smtClean="0">
                <a:solidFill>
                  <a:srgbClr val="0070C0"/>
                </a:solidFill>
                <a:latin typeface="Gill Sans MT" panose="020B0502020104020203" pitchFamily="34" charset="0"/>
              </a:rPr>
              <a:t>memory</a:t>
            </a:r>
            <a:endParaRPr lang="en-US" sz="2000" dirty="0" smtClean="0">
              <a:solidFill>
                <a:srgbClr val="0070C0"/>
              </a:solidFill>
              <a:latin typeface="Times New Roman" pitchFamily="18" charset="0"/>
              <a:cs typeface="Times New Roman" pitchFamily="18" charset="0"/>
            </a:endParaRPr>
          </a:p>
          <a:p>
            <a:pPr marL="0" indent="0" eaLnBrk="0" fontAlgn="base" hangingPunct="0">
              <a:spcBef>
                <a:spcPct val="0"/>
              </a:spcBef>
              <a:spcAft>
                <a:spcPct val="0"/>
              </a:spcAft>
              <a:buNone/>
            </a:pPr>
            <a:r>
              <a:rPr lang="en-US" sz="2400" dirty="0" smtClean="0">
                <a:solidFill>
                  <a:srgbClr val="0070C0"/>
                </a:solidFill>
                <a:effectLst>
                  <a:outerShdw blurRad="38100" dist="38100" dir="2700000" algn="tl">
                    <a:srgbClr val="000000">
                      <a:alpha val="43137"/>
                    </a:srgbClr>
                  </a:outerShdw>
                </a:effectLst>
                <a:cs typeface="Times New Roman" pitchFamily="18" charset="0"/>
              </a:rPr>
              <a:t>Procedural memory</a:t>
            </a:r>
            <a:endParaRPr lang="en-US" sz="2000" dirty="0" smtClean="0">
              <a:solidFill>
                <a:srgbClr val="0070C0"/>
              </a:solidFill>
              <a:effectLst>
                <a:outerShdw blurRad="38100" dist="38100" dir="2700000" algn="tl">
                  <a:srgbClr val="000000">
                    <a:alpha val="43137"/>
                  </a:srgbClr>
                </a:outerShdw>
              </a:effectLst>
            </a:endParaRP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Procedural is the steps to doing something, or learning to do it</a:t>
            </a: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Procedural memory includes muscle memory (how to play piano)</a:t>
            </a:r>
            <a:endParaRPr lang="en-US" sz="1800" dirty="0" smtClean="0">
              <a:solidFill>
                <a:srgbClr val="0070C0"/>
              </a:solidFill>
              <a:latin typeface="Arial" pitchFamily="34" charset="0"/>
            </a:endParaRPr>
          </a:p>
          <a:p>
            <a:pPr marL="0" lvl="0" indent="0" eaLnBrk="0" fontAlgn="base" hangingPunct="0">
              <a:spcBef>
                <a:spcPct val="0"/>
              </a:spcBef>
              <a:spcAft>
                <a:spcPct val="0"/>
              </a:spcAft>
              <a:buNone/>
            </a:pPr>
            <a:endParaRPr lang="en-US" sz="2000" dirty="0" smtClean="0">
              <a:solidFill>
                <a:srgbClr val="0070C0"/>
              </a:solidFill>
              <a:cs typeface="Times New Roman" pitchFamily="18" charset="0"/>
            </a:endParaRPr>
          </a:p>
          <a:p>
            <a:pPr marL="0" lvl="0" indent="0" eaLnBrk="0" fontAlgn="base" hangingPunct="0">
              <a:spcBef>
                <a:spcPct val="0"/>
              </a:spcBef>
              <a:spcAft>
                <a:spcPct val="0"/>
              </a:spcAft>
              <a:buNone/>
            </a:pPr>
            <a:r>
              <a:rPr lang="en-US" sz="2400" dirty="0" smtClean="0">
                <a:solidFill>
                  <a:srgbClr val="0070C0"/>
                </a:solidFill>
                <a:effectLst>
                  <a:outerShdw blurRad="38100" dist="38100" dir="2700000" algn="tl">
                    <a:srgbClr val="000000">
                      <a:alpha val="43137"/>
                    </a:srgbClr>
                  </a:outerShdw>
                </a:effectLst>
                <a:cs typeface="Times New Roman" pitchFamily="18" charset="0"/>
              </a:rPr>
              <a:t> Semantics</a:t>
            </a:r>
            <a:endParaRPr lang="en-US" sz="2400" dirty="0" smtClean="0">
              <a:solidFill>
                <a:srgbClr val="0070C0"/>
              </a:solidFill>
              <a:effectLst>
                <a:outerShdw blurRad="38100" dist="38100" dir="2700000" algn="tl">
                  <a:srgbClr val="000000">
                    <a:alpha val="43137"/>
                  </a:srgbClr>
                </a:outerShdw>
              </a:effectLst>
            </a:endParaRP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general knowledge, NOT unique to individual</a:t>
            </a: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symbols and meanings that the symbol emotes</a:t>
            </a: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long term memory and implicit  </a:t>
            </a:r>
          </a:p>
          <a:p>
            <a:pPr marL="0" indent="0" eaLnBrk="0" fontAlgn="base" hangingPunct="0">
              <a:spcBef>
                <a:spcPct val="0"/>
              </a:spcBef>
              <a:spcAft>
                <a:spcPct val="0"/>
              </a:spcAft>
              <a:buNone/>
            </a:pPr>
            <a:r>
              <a:rPr lang="en-US" sz="1800" dirty="0" smtClean="0">
                <a:solidFill>
                  <a:srgbClr val="0070C0"/>
                </a:solidFill>
                <a:latin typeface="Times New Roman" pitchFamily="18" charset="0"/>
                <a:cs typeface="Times New Roman" pitchFamily="18" charset="0"/>
              </a:rPr>
              <a:t> </a:t>
            </a:r>
          </a:p>
          <a:p>
            <a:pPr marL="0" indent="0" eaLnBrk="0" fontAlgn="base" hangingPunct="0">
              <a:spcBef>
                <a:spcPct val="0"/>
              </a:spcBef>
              <a:spcAft>
                <a:spcPct val="0"/>
              </a:spcAft>
            </a:pPr>
            <a:endParaRPr lang="en-US" sz="1800" dirty="0" smtClean="0">
              <a:latin typeface="Times New Roman" pitchFamily="18" charset="0"/>
              <a:cs typeface="Times New Roman" pitchFamily="18" charset="0"/>
            </a:endParaRPr>
          </a:p>
          <a:p>
            <a:pPr marL="0" indent="0" eaLnBrk="0" fontAlgn="base" hangingPunct="0">
              <a:spcBef>
                <a:spcPct val="0"/>
              </a:spcBef>
              <a:spcAft>
                <a:spcPct val="0"/>
              </a:spcAft>
            </a:pPr>
            <a:r>
              <a:rPr lang="en-US" sz="1800" dirty="0" smtClean="0">
                <a:cs typeface="Times New Roman" pitchFamily="18" charset="0"/>
              </a:rPr>
              <a:t>  </a:t>
            </a:r>
            <a:r>
              <a:rPr lang="en-US" sz="1800" dirty="0" smtClean="0">
                <a:solidFill>
                  <a:srgbClr val="0070C0"/>
                </a:solidFill>
                <a:cs typeface="Times New Roman" pitchFamily="18" charset="0"/>
              </a:rPr>
              <a:t>Perceptual memory</a:t>
            </a:r>
          </a:p>
          <a:p>
            <a:pPr marL="0" indent="0" eaLnBrk="0" fontAlgn="base" hangingPunct="0">
              <a:spcBef>
                <a:spcPct val="0"/>
              </a:spcBef>
              <a:spcAft>
                <a:spcPct val="0"/>
              </a:spcAft>
            </a:pPr>
            <a:r>
              <a:rPr lang="en-US" sz="1800" dirty="0" smtClean="0">
                <a:solidFill>
                  <a:srgbClr val="0070C0"/>
                </a:solidFill>
                <a:cs typeface="Times New Roman" pitchFamily="18" charset="0"/>
              </a:rPr>
              <a:t>  Conceptual memory</a:t>
            </a:r>
          </a:p>
          <a:p>
            <a:pPr marL="274320" lvl="1" indent="0" eaLnBrk="0" fontAlgn="base" hangingPunct="0">
              <a:spcBef>
                <a:spcPct val="0"/>
              </a:spcBef>
              <a:spcAft>
                <a:spcPct val="0"/>
              </a:spcAft>
            </a:pPr>
            <a:r>
              <a:rPr lang="en-US" sz="1800" dirty="0" smtClean="0">
                <a:solidFill>
                  <a:srgbClr val="0070C0"/>
                </a:solidFill>
                <a:cs typeface="Times New Roman" pitchFamily="18" charset="0"/>
              </a:rPr>
              <a:t>      Abstract</a:t>
            </a:r>
          </a:p>
          <a:p>
            <a:pPr marL="0" lvl="0" indent="0" eaLnBrk="0" fontAlgn="base" hangingPunct="0">
              <a:spcBef>
                <a:spcPct val="0"/>
              </a:spcBef>
              <a:spcAft>
                <a:spcPct val="0"/>
              </a:spcAft>
              <a:buNone/>
            </a:pPr>
            <a:r>
              <a:rPr lang="en-US" sz="1800" dirty="0" smtClean="0">
                <a:solidFill>
                  <a:schemeClr val="accent5">
                    <a:lumMod val="50000"/>
                  </a:schemeClr>
                </a:solidFill>
                <a:cs typeface="Times New Roman" pitchFamily="18" charset="0"/>
              </a:rPr>
              <a:t>	</a:t>
            </a:r>
          </a:p>
          <a:p>
            <a:pPr marL="0" lvl="0" indent="0" eaLnBrk="0" fontAlgn="base" hangingPunct="0">
              <a:spcBef>
                <a:spcPct val="0"/>
              </a:spcBef>
              <a:spcAft>
                <a:spcPct val="0"/>
              </a:spcAft>
              <a:buNone/>
            </a:pPr>
            <a:r>
              <a:rPr lang="en-US" sz="1800" dirty="0" smtClean="0">
                <a:solidFill>
                  <a:schemeClr val="accent5">
                    <a:lumMod val="50000"/>
                  </a:schemeClr>
                </a:solidFill>
                <a:latin typeface="Times New Roman" pitchFamily="18" charset="0"/>
                <a:cs typeface="Times New Roman" pitchFamily="18" charset="0"/>
              </a:rPr>
              <a:t>	</a:t>
            </a:r>
          </a:p>
          <a:p>
            <a:pPr marL="0" lvl="0" indent="0" eaLnBrk="0" fontAlgn="base" hangingPunct="0">
              <a:spcBef>
                <a:spcPct val="0"/>
              </a:spcBef>
              <a:spcAft>
                <a:spcPct val="0"/>
              </a:spcAft>
              <a:buNone/>
            </a:pPr>
            <a:endParaRPr lang="en-US" sz="1800" dirty="0" smtClean="0">
              <a:solidFill>
                <a:schemeClr val="accent5">
                  <a:lumMod val="50000"/>
                </a:schemeClr>
              </a:solidFill>
              <a:latin typeface="Times New Roman" pitchFamily="18" charset="0"/>
              <a:ea typeface="Calibri" pitchFamily="34" charset="0"/>
              <a:cs typeface="Times New Roman" pitchFamily="18" charset="0"/>
            </a:endParaRPr>
          </a:p>
        </p:txBody>
      </p:sp>
      <p:pic>
        <p:nvPicPr>
          <p:cNvPr id="9" name="Picture 8" descr="cow.jpeg"/>
          <p:cNvPicPr>
            <a:picLocks noChangeAspect="1"/>
          </p:cNvPicPr>
          <p:nvPr/>
        </p:nvPicPr>
        <p:blipFill>
          <a:blip r:embed="rId3" cstate="print"/>
          <a:stretch>
            <a:fillRect/>
          </a:stretch>
        </p:blipFill>
        <p:spPr>
          <a:xfrm>
            <a:off x="6324600" y="4648200"/>
            <a:ext cx="2133600" cy="1600200"/>
          </a:xfrm>
          <a:prstGeom prst="rect">
            <a:avLst/>
          </a:prstGeom>
        </p:spPr>
      </p:pic>
    </p:spTree>
    <p:extLst>
      <p:ext uri="{BB962C8B-B14F-4D97-AF65-F5344CB8AC3E}">
        <p14:creationId xmlns:p14="http://schemas.microsoft.com/office/powerpoint/2010/main" val="179347151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43000"/>
            <a:ext cx="3624763"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p:cNvSpPr>
            <a:spLocks noGrp="1"/>
          </p:cNvSpPr>
          <p:nvPr>
            <p:ph type="ctrTitle"/>
          </p:nvPr>
        </p:nvSpPr>
        <p:spPr>
          <a:xfrm>
            <a:off x="3200400" y="1905000"/>
            <a:ext cx="5398295" cy="2421464"/>
          </a:xfrm>
        </p:spPr>
        <p:txBody>
          <a:bodyPr>
            <a:normAutofit/>
          </a:bodyPr>
          <a:lstStyle/>
          <a:p>
            <a:r>
              <a:rPr lang="en-US" sz="2800" b="1" dirty="0" smtClean="0">
                <a:latin typeface="Microsoft YaHei UI Light" panose="020B0502040204020203" pitchFamily="34" charset="-122"/>
                <a:ea typeface="Microsoft YaHei UI Light" panose="020B0502040204020203" pitchFamily="34" charset="-122"/>
              </a:rPr>
              <a:t>Sir Arthur tansley</a:t>
            </a:r>
            <a:endParaRPr lang="en-US" sz="2800" b="1" dirty="0">
              <a:latin typeface="Microsoft YaHei UI Light" panose="020B0502040204020203" pitchFamily="34" charset="-122"/>
              <a:ea typeface="Microsoft YaHei UI Light" panose="020B0502040204020203" pitchFamily="34" charset="-122"/>
            </a:endParaRPr>
          </a:p>
        </p:txBody>
      </p:sp>
      <p:sp>
        <p:nvSpPr>
          <p:cNvPr id="8" name="Text Placeholder 7"/>
          <p:cNvSpPr>
            <a:spLocks noGrp="1"/>
          </p:cNvSpPr>
          <p:nvPr>
            <p:ph type="subTitle" idx="1"/>
          </p:nvPr>
        </p:nvSpPr>
        <p:spPr>
          <a:xfrm>
            <a:off x="533400" y="4724400"/>
            <a:ext cx="8229600" cy="762000"/>
          </a:xfrm>
        </p:spPr>
        <p:txBody>
          <a:bodyPr>
            <a:normAutofit fontScale="70000" lnSpcReduction="20000"/>
          </a:bodyPr>
          <a:lstStyle/>
          <a:p>
            <a:pPr lvl="0" defTabSz="914400">
              <a:spcAft>
                <a:spcPts val="0"/>
              </a:spcAft>
              <a:buClrTx/>
              <a:buSzTx/>
            </a:pPr>
            <a:r>
              <a:rPr lang="en-US" sz="2900" dirty="0" smtClean="0">
                <a:solidFill>
                  <a:schemeClr val="tx2">
                    <a:lumMod val="75000"/>
                  </a:schemeClr>
                </a:solidFill>
                <a:latin typeface="Gill Sans MT"/>
              </a:rPr>
              <a:t>A BOTONIST, who later </a:t>
            </a:r>
            <a:r>
              <a:rPr lang="en-US" sz="2900" dirty="0">
                <a:solidFill>
                  <a:schemeClr val="tx2">
                    <a:lumMod val="75000"/>
                  </a:schemeClr>
                </a:solidFill>
                <a:latin typeface="Gill Sans MT"/>
              </a:rPr>
              <a:t>became a </a:t>
            </a:r>
            <a:r>
              <a:rPr lang="en-US" sz="2900" dirty="0" smtClean="0">
                <a:solidFill>
                  <a:schemeClr val="tx2">
                    <a:lumMod val="75000"/>
                  </a:schemeClr>
                </a:solidFill>
                <a:latin typeface="Gill Sans MT"/>
              </a:rPr>
              <a:t>psychologist</a:t>
            </a:r>
            <a:endParaRPr lang="en-US" sz="2900" dirty="0">
              <a:solidFill>
                <a:schemeClr val="tx2">
                  <a:lumMod val="75000"/>
                </a:schemeClr>
              </a:solidFill>
              <a:latin typeface="Gill Sans MT"/>
            </a:endParaRPr>
          </a:p>
          <a:p>
            <a:pPr lvl="0" defTabSz="914400">
              <a:spcAft>
                <a:spcPts val="0"/>
              </a:spcAft>
              <a:buClrTx/>
              <a:buSzTx/>
            </a:pPr>
            <a:r>
              <a:rPr lang="en-US" sz="2900" dirty="0">
                <a:solidFill>
                  <a:schemeClr val="tx2">
                    <a:lumMod val="75000"/>
                  </a:schemeClr>
                </a:solidFill>
                <a:latin typeface="Gill Sans MT"/>
              </a:rPr>
              <a:t>      famous for the idea that ecosystems are self-organizing</a:t>
            </a:r>
          </a:p>
          <a:p>
            <a:endParaRPr lang="en-US" dirty="0"/>
          </a:p>
        </p:txBody>
      </p:sp>
    </p:spTree>
    <p:extLst>
      <p:ext uri="{BB962C8B-B14F-4D97-AF65-F5344CB8AC3E}">
        <p14:creationId xmlns:p14="http://schemas.microsoft.com/office/powerpoint/2010/main" val="36809338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2200" dirty="0" smtClean="0">
                <a:solidFill>
                  <a:srgbClr val="002060"/>
                </a:solidFill>
              </a:rPr>
              <a:t>Theory  (#2 of 6)</a:t>
            </a:r>
            <a:r>
              <a:rPr lang="en-US" sz="2700" dirty="0" smtClean="0">
                <a:solidFill>
                  <a:srgbClr val="002060"/>
                </a:solidFill>
              </a:rPr>
              <a:t/>
            </a:r>
            <a:br>
              <a:rPr lang="en-US" sz="2700" dirty="0" smtClean="0">
                <a:solidFill>
                  <a:srgbClr val="002060"/>
                </a:solidFill>
              </a:rPr>
            </a:br>
            <a:r>
              <a:rPr lang="en-US" sz="2700" dirty="0" smtClean="0">
                <a:solidFill>
                  <a:srgbClr val="002060"/>
                </a:solidFill>
              </a:rPr>
              <a:t>Matt </a:t>
            </a:r>
            <a:r>
              <a:rPr lang="en-US" sz="2700" dirty="0">
                <a:solidFill>
                  <a:srgbClr val="002060"/>
                </a:solidFill>
              </a:rPr>
              <a:t>Wilson, </a:t>
            </a:r>
            <a:r>
              <a:rPr lang="en-US" sz="2700" dirty="0" smtClean="0">
                <a:solidFill>
                  <a:srgbClr val="002060"/>
                </a:solidFill>
              </a:rPr>
              <a:t> MIT </a:t>
            </a:r>
            <a:r>
              <a:rPr lang="en-US" sz="2700" dirty="0">
                <a:solidFill>
                  <a:srgbClr val="002060"/>
                </a:solidFill>
              </a:rPr>
              <a:t>Center for Learning and </a:t>
            </a:r>
            <a:r>
              <a:rPr lang="en-US" sz="2700" dirty="0" smtClean="0">
                <a:solidFill>
                  <a:srgbClr val="002060"/>
                </a:solidFill>
              </a:rPr>
              <a:t>Memory</a:t>
            </a:r>
            <a:br>
              <a:rPr lang="en-US" sz="2700" dirty="0" smtClean="0">
                <a:solidFill>
                  <a:srgbClr val="002060"/>
                </a:solidFill>
              </a:rPr>
            </a:br>
            <a:r>
              <a:rPr lang="en-US" sz="2800" b="1" dirty="0" smtClean="0">
                <a:solidFill>
                  <a:srgbClr val="002060"/>
                </a:solidFill>
              </a:rPr>
              <a:t>Dreams Create Wisdom</a:t>
            </a:r>
            <a:endParaRPr lang="en-US" sz="2800" b="1" dirty="0">
              <a:solidFill>
                <a:srgbClr val="002060"/>
              </a:solidFill>
            </a:endParaRPr>
          </a:p>
        </p:txBody>
      </p:sp>
      <p:sp>
        <p:nvSpPr>
          <p:cNvPr id="5" name="Content Placeholder 4"/>
          <p:cNvSpPr>
            <a:spLocks noGrp="1"/>
          </p:cNvSpPr>
          <p:nvPr>
            <p:ph idx="1"/>
          </p:nvPr>
        </p:nvSpPr>
        <p:spPr>
          <a:xfrm>
            <a:off x="3363685" y="3124200"/>
            <a:ext cx="5943600" cy="1680309"/>
          </a:xfrm>
          <a:ln w="28575">
            <a:noFill/>
          </a:ln>
        </p:spPr>
        <p:txBody>
          <a:bodyPr tIns="91440" bIns="91440">
            <a:normAutofit fontScale="55000" lnSpcReduction="20000"/>
          </a:bodyPr>
          <a:lstStyle/>
          <a:p>
            <a:pPr marL="82296" indent="0">
              <a:buNone/>
            </a:pPr>
            <a:endParaRPr lang="en-US" sz="3300" dirty="0" smtClean="0">
              <a:solidFill>
                <a:schemeClr val="accent6">
                  <a:lumMod val="50000"/>
                </a:schemeClr>
              </a:solidFill>
            </a:endParaRPr>
          </a:p>
          <a:p>
            <a:pPr marL="82296" indent="0">
              <a:buNone/>
            </a:pPr>
            <a:r>
              <a:rPr lang="en-US" sz="3300" dirty="0" smtClean="0">
                <a:solidFill>
                  <a:schemeClr val="accent6">
                    <a:lumMod val="50000"/>
                  </a:schemeClr>
                </a:solidFill>
              </a:rPr>
              <a:t>His test:   He </a:t>
            </a:r>
            <a:r>
              <a:rPr lang="en-US" sz="3300" dirty="0">
                <a:solidFill>
                  <a:schemeClr val="accent6">
                    <a:lumMod val="50000"/>
                  </a:schemeClr>
                </a:solidFill>
              </a:rPr>
              <a:t>put rats in mazes during the </a:t>
            </a:r>
            <a:r>
              <a:rPr lang="en-US" sz="3300" dirty="0" smtClean="0">
                <a:solidFill>
                  <a:schemeClr val="accent6">
                    <a:lumMod val="50000"/>
                  </a:schemeClr>
                </a:solidFill>
              </a:rPr>
              <a:t>day &amp; </a:t>
            </a:r>
            <a:r>
              <a:rPr lang="en-US" sz="3300" dirty="0">
                <a:solidFill>
                  <a:schemeClr val="accent6">
                    <a:lumMod val="50000"/>
                  </a:schemeClr>
                </a:solidFill>
              </a:rPr>
              <a:t>recorded what neurons fired in what patterns as the rats negotiated the maze.  </a:t>
            </a:r>
            <a:r>
              <a:rPr lang="en-US" sz="3300" dirty="0" smtClean="0">
                <a:solidFill>
                  <a:schemeClr val="accent6">
                    <a:lumMod val="50000"/>
                  </a:schemeClr>
                </a:solidFill>
              </a:rPr>
              <a:t>In REM </a:t>
            </a:r>
            <a:r>
              <a:rPr lang="en-US" sz="3300" dirty="0">
                <a:solidFill>
                  <a:schemeClr val="accent6">
                    <a:lumMod val="50000"/>
                  </a:schemeClr>
                </a:solidFill>
              </a:rPr>
              <a:t>sleep, </a:t>
            </a:r>
            <a:r>
              <a:rPr lang="en-US" sz="3300" dirty="0" smtClean="0">
                <a:solidFill>
                  <a:schemeClr val="accent6">
                    <a:lumMod val="50000"/>
                  </a:schemeClr>
                </a:solidFill>
              </a:rPr>
              <a:t>the </a:t>
            </a:r>
            <a:r>
              <a:rPr lang="en-US" sz="3300" dirty="0">
                <a:solidFill>
                  <a:schemeClr val="accent6">
                    <a:lumMod val="50000"/>
                  </a:schemeClr>
                </a:solidFill>
              </a:rPr>
              <a:t>same neuron patterns fired  </a:t>
            </a:r>
            <a:r>
              <a:rPr lang="en-US" sz="3300" dirty="0" smtClean="0">
                <a:solidFill>
                  <a:schemeClr val="accent6">
                    <a:lumMod val="50000"/>
                  </a:schemeClr>
                </a:solidFill>
              </a:rPr>
              <a:t>  that </a:t>
            </a:r>
            <a:r>
              <a:rPr lang="en-US" sz="3300" dirty="0">
                <a:solidFill>
                  <a:schemeClr val="accent6">
                    <a:lumMod val="50000"/>
                  </a:schemeClr>
                </a:solidFill>
              </a:rPr>
              <a:t>had fired at </a:t>
            </a:r>
            <a:r>
              <a:rPr lang="en-US" sz="3300" dirty="0" smtClean="0">
                <a:solidFill>
                  <a:schemeClr val="accent6">
                    <a:lumMod val="50000"/>
                  </a:schemeClr>
                </a:solidFill>
              </a:rPr>
              <a:t>important </a:t>
            </a:r>
            <a:r>
              <a:rPr lang="en-US" sz="3300" dirty="0">
                <a:solidFill>
                  <a:schemeClr val="accent6">
                    <a:lumMod val="50000"/>
                  </a:schemeClr>
                </a:solidFill>
              </a:rPr>
              <a:t>turning points in the maze. </a:t>
            </a:r>
            <a:endParaRPr lang="en-US" sz="3300" dirty="0" smtClean="0">
              <a:solidFill>
                <a:schemeClr val="accent6">
                  <a:lumMod val="50000"/>
                </a:schemeClr>
              </a:solidFill>
            </a:endParaRPr>
          </a:p>
          <a:p>
            <a:endParaRPr lang="en-US" sz="2100" dirty="0" smtClean="0">
              <a:solidFill>
                <a:srgbClr val="002060"/>
              </a:solidFill>
            </a:endParaRPr>
          </a:p>
        </p:txBody>
      </p:sp>
      <p:pic>
        <p:nvPicPr>
          <p:cNvPr id="6" name="Picture 5"/>
          <p:cNvPicPr>
            <a:picLocks noChangeAspect="1"/>
          </p:cNvPicPr>
          <p:nvPr/>
        </p:nvPicPr>
        <p:blipFill rotWithShape="1">
          <a:blip r:embed="rId2"/>
          <a:srcRect b="12376"/>
          <a:stretch/>
        </p:blipFill>
        <p:spPr>
          <a:xfrm>
            <a:off x="266301" y="2063969"/>
            <a:ext cx="2939542" cy="2829308"/>
          </a:xfrm>
          <a:prstGeom prst="rect">
            <a:avLst/>
          </a:prstGeom>
        </p:spPr>
      </p:pic>
      <p:sp>
        <p:nvSpPr>
          <p:cNvPr id="7" name="TextBox 6"/>
          <p:cNvSpPr txBox="1"/>
          <p:nvPr/>
        </p:nvSpPr>
        <p:spPr>
          <a:xfrm>
            <a:off x="3363685" y="2322397"/>
            <a:ext cx="5715000" cy="923330"/>
          </a:xfrm>
          <a:prstGeom prst="rect">
            <a:avLst/>
          </a:prstGeom>
          <a:noFill/>
          <a:ln w="19050">
            <a:solidFill>
              <a:schemeClr val="accent3">
                <a:lumMod val="75000"/>
              </a:schemeClr>
            </a:solidFill>
          </a:ln>
        </p:spPr>
        <p:txBody>
          <a:bodyPr wrap="square" rtlCol="0">
            <a:spAutoFit/>
          </a:bodyPr>
          <a:lstStyle/>
          <a:p>
            <a:r>
              <a:rPr lang="en-US" dirty="0">
                <a:solidFill>
                  <a:srgbClr val="002060"/>
                </a:solidFill>
              </a:rPr>
              <a:t>we encode memory to long-term memory when we sleep</a:t>
            </a:r>
          </a:p>
          <a:p>
            <a:pPr marL="285750" indent="-285750">
              <a:buFont typeface="Arial" panose="020B0604020202020204" pitchFamily="34" charset="0"/>
              <a:buChar char="•"/>
            </a:pPr>
            <a:r>
              <a:rPr lang="en-US" dirty="0">
                <a:solidFill>
                  <a:srgbClr val="002060"/>
                </a:solidFill>
              </a:rPr>
              <a:t>Dreams </a:t>
            </a:r>
            <a:r>
              <a:rPr lang="en-US" i="1" dirty="0">
                <a:solidFill>
                  <a:srgbClr val="002060"/>
                </a:solidFill>
              </a:rPr>
              <a:t>sort</a:t>
            </a:r>
            <a:r>
              <a:rPr lang="en-US" dirty="0">
                <a:solidFill>
                  <a:srgbClr val="002060"/>
                </a:solidFill>
              </a:rPr>
              <a:t> through memories, to determine </a:t>
            </a:r>
            <a:r>
              <a:rPr lang="en-US" i="1" dirty="0">
                <a:solidFill>
                  <a:srgbClr val="002060"/>
                </a:solidFill>
              </a:rPr>
              <a:t>which</a:t>
            </a:r>
            <a:r>
              <a:rPr lang="en-US" dirty="0">
                <a:solidFill>
                  <a:srgbClr val="002060"/>
                </a:solidFill>
              </a:rPr>
              <a:t> </a:t>
            </a:r>
          </a:p>
          <a:p>
            <a:r>
              <a:rPr lang="en-US" dirty="0">
                <a:solidFill>
                  <a:srgbClr val="002060"/>
                </a:solidFill>
              </a:rPr>
              <a:t>      ones to retain and which to lose. </a:t>
            </a:r>
          </a:p>
        </p:txBody>
      </p:sp>
      <p:sp>
        <p:nvSpPr>
          <p:cNvPr id="8" name="TextBox 7"/>
          <p:cNvSpPr txBox="1"/>
          <p:nvPr/>
        </p:nvSpPr>
        <p:spPr>
          <a:xfrm>
            <a:off x="1392065" y="1417638"/>
            <a:ext cx="7465423" cy="646331"/>
          </a:xfrm>
          <a:prstGeom prst="rect">
            <a:avLst/>
          </a:prstGeom>
          <a:noFill/>
        </p:spPr>
        <p:txBody>
          <a:bodyPr wrap="square" rtlCol="0">
            <a:spAutoFit/>
          </a:bodyPr>
          <a:lstStyle/>
          <a:p>
            <a:r>
              <a:rPr lang="en-US" dirty="0">
                <a:solidFill>
                  <a:srgbClr val="7030A0"/>
                </a:solidFill>
              </a:rPr>
              <a:t>“Sleep turns a flood of daily information into what we call wisdom: </a:t>
            </a:r>
          </a:p>
          <a:p>
            <a:r>
              <a:rPr lang="en-US" dirty="0">
                <a:solidFill>
                  <a:srgbClr val="7030A0"/>
                </a:solidFill>
              </a:rPr>
              <a:t>the stuff that makes us smart for when we come across future decisions”</a:t>
            </a:r>
          </a:p>
        </p:txBody>
      </p:sp>
      <p:pic>
        <p:nvPicPr>
          <p:cNvPr id="9" name="Picture 8"/>
          <p:cNvPicPr>
            <a:picLocks noChangeAspect="1"/>
          </p:cNvPicPr>
          <p:nvPr/>
        </p:nvPicPr>
        <p:blipFill>
          <a:blip r:embed="rId3"/>
          <a:stretch>
            <a:fillRect/>
          </a:stretch>
        </p:blipFill>
        <p:spPr>
          <a:xfrm>
            <a:off x="3421162" y="4530725"/>
            <a:ext cx="1912838" cy="1504565"/>
          </a:xfrm>
          <a:prstGeom prst="rect">
            <a:avLst/>
          </a:prstGeom>
        </p:spPr>
      </p:pic>
      <p:sp>
        <p:nvSpPr>
          <p:cNvPr id="10" name="Rectangle 9"/>
          <p:cNvSpPr/>
          <p:nvPr/>
        </p:nvSpPr>
        <p:spPr>
          <a:xfrm>
            <a:off x="2509810" y="6117957"/>
            <a:ext cx="6336792" cy="707886"/>
          </a:xfrm>
          <a:prstGeom prst="rect">
            <a:avLst/>
          </a:prstGeom>
        </p:spPr>
        <p:txBody>
          <a:bodyPr wrap="square">
            <a:spAutoFit/>
          </a:bodyPr>
          <a:lstStyle/>
          <a:p>
            <a:pPr marL="365760" indent="-283464">
              <a:spcBef>
                <a:spcPts val="600"/>
              </a:spcBef>
              <a:buClr>
                <a:srgbClr val="3891A7"/>
              </a:buClr>
              <a:buSzPct val="80000"/>
              <a:buFont typeface="Wingdings 2"/>
              <a:buChar char=""/>
            </a:pPr>
            <a:r>
              <a:rPr lang="en-US" sz="2000" dirty="0">
                <a:solidFill>
                  <a:srgbClr val="7030A0"/>
                </a:solidFill>
              </a:rPr>
              <a:t>In other words, he saw that the rats were dreaming of important junctures in their day</a:t>
            </a:r>
            <a:r>
              <a:rPr lang="en-US" dirty="0">
                <a:solidFill>
                  <a:srgbClr val="7030A0"/>
                </a:solidFill>
              </a:rPr>
              <a:t>. </a:t>
            </a:r>
          </a:p>
        </p:txBody>
      </p:sp>
    </p:spTree>
    <p:extLst>
      <p:ext uri="{BB962C8B-B14F-4D97-AF65-F5344CB8AC3E}">
        <p14:creationId xmlns:p14="http://schemas.microsoft.com/office/powerpoint/2010/main" val="34779957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75000"/>
                  </a:schemeClr>
                </a:solidFill>
              </a:rPr>
              <a:t>Memory Systems</a:t>
            </a:r>
            <a:endParaRPr lang="en-US" dirty="0">
              <a:solidFill>
                <a:schemeClr val="accent6">
                  <a:lumMod val="75000"/>
                </a:schemeClr>
              </a:solidFill>
            </a:endParaRPr>
          </a:p>
        </p:txBody>
      </p:sp>
      <p:sp>
        <p:nvSpPr>
          <p:cNvPr id="3" name="Content Placeholder 2"/>
          <p:cNvSpPr>
            <a:spLocks noGrp="1"/>
          </p:cNvSpPr>
          <p:nvPr>
            <p:ph idx="1"/>
          </p:nvPr>
        </p:nvSpPr>
        <p:spPr>
          <a:xfrm>
            <a:off x="1371600" y="1295400"/>
            <a:ext cx="7498080" cy="4800600"/>
          </a:xfrm>
        </p:spPr>
        <p:txBody>
          <a:bodyPr/>
          <a:lstStyle/>
          <a:p>
            <a:pPr marL="571500" lvl="0" indent="-571500">
              <a:spcBef>
                <a:spcPts val="0"/>
              </a:spcBef>
              <a:buClrTx/>
              <a:buSzTx/>
              <a:buFont typeface="Arial" panose="020B0604020202020204" pitchFamily="34" charset="0"/>
              <a:buChar char="•"/>
            </a:pPr>
            <a:r>
              <a:rPr lang="en-US" sz="2000" b="1" dirty="0" smtClean="0">
                <a:solidFill>
                  <a:srgbClr val="7030A0"/>
                </a:solidFill>
              </a:rPr>
              <a:t>Synaptic </a:t>
            </a:r>
            <a:r>
              <a:rPr lang="en-US" sz="2000" b="1" dirty="0">
                <a:solidFill>
                  <a:srgbClr val="7030A0"/>
                </a:solidFill>
              </a:rPr>
              <a:t>consolidation- within a few hours of </a:t>
            </a:r>
            <a:r>
              <a:rPr lang="en-US" sz="2000" b="1" dirty="0" smtClean="0">
                <a:solidFill>
                  <a:srgbClr val="7030A0"/>
                </a:solidFill>
              </a:rPr>
              <a:t>learning</a:t>
            </a:r>
          </a:p>
          <a:p>
            <a:pPr marL="0" lvl="0" indent="0">
              <a:spcBef>
                <a:spcPts val="0"/>
              </a:spcBef>
              <a:buClrTx/>
              <a:buSzTx/>
              <a:buNone/>
            </a:pPr>
            <a:r>
              <a:rPr lang="en-US" sz="2000" b="1" dirty="0" smtClean="0">
                <a:solidFill>
                  <a:srgbClr val="7030A0"/>
                </a:solidFill>
              </a:rPr>
              <a:t>	(when awake)</a:t>
            </a:r>
          </a:p>
          <a:p>
            <a:pPr marL="0" lvl="0" indent="0">
              <a:spcBef>
                <a:spcPts val="0"/>
              </a:spcBef>
              <a:buClrTx/>
              <a:buSzTx/>
              <a:buNone/>
            </a:pPr>
            <a:endParaRPr lang="en-US" sz="2000" b="1" dirty="0">
              <a:solidFill>
                <a:srgbClr val="7030A0"/>
              </a:solidFill>
            </a:endParaRPr>
          </a:p>
          <a:p>
            <a:pPr marL="571500" lvl="0" indent="-571500">
              <a:spcBef>
                <a:spcPts val="0"/>
              </a:spcBef>
              <a:buClrTx/>
              <a:buSzTx/>
              <a:buFont typeface="Arial" panose="020B0604020202020204" pitchFamily="34" charset="0"/>
              <a:buChar char="•"/>
            </a:pPr>
            <a:r>
              <a:rPr lang="en-US" sz="2000" b="1" dirty="0" smtClean="0">
                <a:solidFill>
                  <a:srgbClr val="7030A0"/>
                </a:solidFill>
              </a:rPr>
              <a:t>Systems </a:t>
            </a:r>
            <a:r>
              <a:rPr lang="en-US" sz="2000" b="1" dirty="0">
                <a:solidFill>
                  <a:srgbClr val="7030A0"/>
                </a:solidFill>
              </a:rPr>
              <a:t>consolidation- over </a:t>
            </a:r>
            <a:r>
              <a:rPr lang="en-US" sz="2000" b="1" dirty="0" smtClean="0">
                <a:solidFill>
                  <a:srgbClr val="7030A0"/>
                </a:solidFill>
              </a:rPr>
              <a:t>days, weeks, maybe months</a:t>
            </a:r>
          </a:p>
          <a:p>
            <a:pPr marL="0" lvl="0" indent="0">
              <a:spcBef>
                <a:spcPts val="0"/>
              </a:spcBef>
              <a:buClrTx/>
              <a:buSzTx/>
              <a:buNone/>
            </a:pPr>
            <a:r>
              <a:rPr lang="en-US" sz="2000" b="1" dirty="0" smtClean="0">
                <a:solidFill>
                  <a:srgbClr val="7030A0"/>
                </a:solidFill>
              </a:rPr>
              <a:t>	(when we’re asleep)</a:t>
            </a:r>
          </a:p>
          <a:p>
            <a:pPr marL="571500" lvl="0" indent="-571500">
              <a:spcBef>
                <a:spcPts val="0"/>
              </a:spcBef>
              <a:buClrTx/>
              <a:buSzTx/>
              <a:buFont typeface="Arial" panose="020B0604020202020204" pitchFamily="34" charset="0"/>
              <a:buChar char="•"/>
            </a:pPr>
            <a:endParaRPr lang="en-US" sz="2000" b="1" dirty="0">
              <a:solidFill>
                <a:srgbClr val="7030A0"/>
              </a:solidFill>
            </a:endParaRPr>
          </a:p>
          <a:p>
            <a:pPr marL="571500" indent="-571500">
              <a:spcBef>
                <a:spcPts val="0"/>
              </a:spcBef>
              <a:buClrTx/>
              <a:buSzTx/>
              <a:buFont typeface="Arial" panose="020B0604020202020204" pitchFamily="34" charset="0"/>
              <a:buChar char="•"/>
            </a:pPr>
            <a:r>
              <a:rPr lang="en-US" sz="2000" b="1" dirty="0" smtClean="0">
                <a:solidFill>
                  <a:srgbClr val="7030A0"/>
                </a:solidFill>
              </a:rPr>
              <a:t>Even years </a:t>
            </a:r>
            <a:r>
              <a:rPr lang="en-US" sz="2000" b="1" dirty="0">
                <a:solidFill>
                  <a:srgbClr val="7030A0"/>
                </a:solidFill>
              </a:rPr>
              <a:t>later</a:t>
            </a:r>
          </a:p>
          <a:p>
            <a:pPr marL="0" lvl="0" indent="0">
              <a:spcBef>
                <a:spcPts val="0"/>
              </a:spcBef>
              <a:buClrTx/>
              <a:buSzTx/>
              <a:buNone/>
            </a:pPr>
            <a:r>
              <a:rPr lang="en-US" sz="2000" b="1" dirty="0" smtClean="0">
                <a:solidFill>
                  <a:srgbClr val="7030A0"/>
                </a:solidFill>
              </a:rPr>
              <a:t>        Memory reconsolidation and Updating consolidation</a:t>
            </a:r>
            <a:endParaRPr lang="en-US"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4314209"/>
            <a:ext cx="5391150" cy="2224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01527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4419600"/>
            <a:ext cx="2133600" cy="1288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014549" y="152400"/>
            <a:ext cx="7498080" cy="1143000"/>
          </a:xfrm>
        </p:spPr>
        <p:txBody>
          <a:bodyPr>
            <a:normAutofit/>
          </a:bodyPr>
          <a:lstStyle/>
          <a:p>
            <a:r>
              <a:rPr lang="en-US" sz="3600" dirty="0" smtClean="0">
                <a:solidFill>
                  <a:srgbClr val="002060"/>
                </a:solidFill>
              </a:rPr>
              <a:t>Sleep is important for memory</a:t>
            </a:r>
            <a:endParaRPr lang="en-US" sz="3600" dirty="0">
              <a:solidFill>
                <a:srgbClr val="002060"/>
              </a:solidFill>
            </a:endParaRPr>
          </a:p>
        </p:txBody>
      </p:sp>
      <p:sp>
        <p:nvSpPr>
          <p:cNvPr id="3" name="Content Placeholder 2"/>
          <p:cNvSpPr>
            <a:spLocks noGrp="1"/>
          </p:cNvSpPr>
          <p:nvPr>
            <p:ph idx="1"/>
          </p:nvPr>
        </p:nvSpPr>
        <p:spPr>
          <a:xfrm>
            <a:off x="1066800" y="1600200"/>
            <a:ext cx="8229600" cy="5029200"/>
          </a:xfrm>
        </p:spPr>
        <p:txBody>
          <a:bodyPr>
            <a:normAutofit fontScale="92500" lnSpcReduction="10000"/>
          </a:bodyPr>
          <a:lstStyle/>
          <a:p>
            <a:r>
              <a:rPr lang="en-US" sz="2000" dirty="0" smtClean="0"/>
              <a:t>sleep </a:t>
            </a:r>
            <a:r>
              <a:rPr lang="en-US" sz="2000" u="sng" dirty="0" smtClean="0"/>
              <a:t>before</a:t>
            </a:r>
            <a:r>
              <a:rPr lang="en-US" sz="2000" dirty="0" smtClean="0"/>
              <a:t> learning, is necessary because it prepares you to learn  </a:t>
            </a:r>
          </a:p>
          <a:p>
            <a:pPr marL="82296" indent="0">
              <a:buNone/>
            </a:pPr>
            <a:r>
              <a:rPr lang="en-US" sz="2000" dirty="0"/>
              <a:t> </a:t>
            </a:r>
            <a:r>
              <a:rPr lang="en-US" sz="2000" dirty="0" smtClean="0"/>
              <a:t>    the next day</a:t>
            </a:r>
          </a:p>
          <a:p>
            <a:pPr marL="82296" indent="0">
              <a:buNone/>
            </a:pPr>
            <a:endParaRPr lang="en-US" sz="2000" dirty="0"/>
          </a:p>
          <a:p>
            <a:r>
              <a:rPr lang="en-US" sz="2000" dirty="0" smtClean="0"/>
              <a:t>sleep </a:t>
            </a:r>
            <a:r>
              <a:rPr lang="en-US" sz="2000" u="sng" dirty="0" smtClean="0"/>
              <a:t>after</a:t>
            </a:r>
            <a:r>
              <a:rPr lang="en-US" sz="2000" dirty="0" smtClean="0"/>
              <a:t> learning is essential:  it grabs onto the new information and cements the information in the neural architecture of the brain. </a:t>
            </a:r>
          </a:p>
          <a:p>
            <a:endParaRPr lang="en-US" sz="2000" dirty="0" smtClean="0"/>
          </a:p>
          <a:p>
            <a:r>
              <a:rPr lang="en-US" sz="2000" dirty="0" smtClean="0"/>
              <a:t>Sleep is  like a save button,  protects the memory and </a:t>
            </a:r>
            <a:r>
              <a:rPr lang="en-US" sz="2000" u="sng" dirty="0" smtClean="0"/>
              <a:t>strengthens </a:t>
            </a:r>
            <a:r>
              <a:rPr lang="en-US" sz="2000" dirty="0" smtClean="0"/>
              <a:t>memory</a:t>
            </a:r>
          </a:p>
          <a:p>
            <a:endParaRPr lang="en-US" sz="2000" dirty="0" smtClean="0"/>
          </a:p>
          <a:p>
            <a:r>
              <a:rPr lang="en-US" sz="2000" dirty="0" smtClean="0"/>
              <a:t>Sleep intelligently cross links large sets of information, seeks out patterns, rules of all that information and creates novel insights.  </a:t>
            </a:r>
          </a:p>
          <a:p>
            <a:pPr marL="82296" indent="0">
              <a:buNone/>
            </a:pPr>
            <a:r>
              <a:rPr lang="en-US" sz="2000" dirty="0" smtClean="0"/>
              <a:t>  </a:t>
            </a:r>
          </a:p>
          <a:p>
            <a:r>
              <a:rPr lang="en-US" sz="2000" dirty="0" smtClean="0"/>
              <a:t>Problem solving (the expression: sleep on it)</a:t>
            </a:r>
          </a:p>
          <a:p>
            <a:endParaRPr lang="en-US" dirty="0"/>
          </a:p>
          <a:p>
            <a:r>
              <a:rPr lang="en-US" sz="2200" b="1" dirty="0" smtClean="0">
                <a:solidFill>
                  <a:srgbClr val="FF0000"/>
                </a:solidFill>
              </a:rPr>
              <a:t>If sleep deprived, about 40% impairment in capacity to learn </a:t>
            </a:r>
            <a:endParaRPr lang="en-US" sz="2200" b="1" dirty="0">
              <a:solidFill>
                <a:srgbClr val="FF0000"/>
              </a:solidFill>
            </a:endParaRPr>
          </a:p>
        </p:txBody>
      </p:sp>
    </p:spTree>
    <p:extLst>
      <p:ext uri="{BB962C8B-B14F-4D97-AF65-F5344CB8AC3E}">
        <p14:creationId xmlns:p14="http://schemas.microsoft.com/office/powerpoint/2010/main" val="1919951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47000" r="-247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990600" y="-1143000"/>
            <a:ext cx="7467600" cy="3527442"/>
          </a:xfrm>
        </p:spPr>
        <p:txBody>
          <a:bodyPr>
            <a:normAutofit/>
          </a:bodyPr>
          <a:lstStyle/>
          <a:p>
            <a:r>
              <a:rPr lang="en-US" sz="6000" dirty="0" smtClean="0">
                <a:solidFill>
                  <a:schemeClr val="accent5">
                    <a:lumMod val="75000"/>
                  </a:schemeClr>
                </a:solidFill>
                <a:latin typeface="AR DARLING" panose="02000000000000000000" pitchFamily="2" charset="0"/>
              </a:rPr>
              <a:t>BRAIN FREEZE</a:t>
            </a:r>
            <a:endParaRPr lang="en-US" sz="6000" dirty="0">
              <a:solidFill>
                <a:schemeClr val="accent5">
                  <a:lumMod val="75000"/>
                </a:schemeClr>
              </a:solidFill>
              <a:latin typeface="AR DARLING" panose="02000000000000000000" pitchFamily="2" charset="0"/>
            </a:endParaRPr>
          </a:p>
        </p:txBody>
      </p:sp>
      <p:sp>
        <p:nvSpPr>
          <p:cNvPr id="6" name="Content Placeholder 5"/>
          <p:cNvSpPr>
            <a:spLocks noGrp="1"/>
          </p:cNvSpPr>
          <p:nvPr>
            <p:ph type="body" idx="2"/>
          </p:nvPr>
        </p:nvSpPr>
        <p:spPr>
          <a:xfrm>
            <a:off x="1725386" y="6309408"/>
            <a:ext cx="5410200" cy="900113"/>
          </a:xfrm>
        </p:spPr>
        <p:txBody>
          <a:bodyPr/>
          <a:lstStyle/>
          <a:p>
            <a:r>
              <a:rPr lang="en-US" dirty="0">
                <a:hlinkClick r:id="rId3"/>
              </a:rPr>
              <a:t>http://</a:t>
            </a:r>
            <a:r>
              <a:rPr lang="en-US" dirty="0" smtClean="0">
                <a:hlinkClick r:id="rId3"/>
              </a:rPr>
              <a:t>www.medicalnewstoday.com/articles/244458.php</a:t>
            </a:r>
            <a:endParaRPr lang="en-US" dirty="0" smtClean="0"/>
          </a:p>
          <a:p>
            <a:endParaRPr lang="en-US"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886200"/>
            <a:ext cx="4887686" cy="2390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447800" y="2362200"/>
            <a:ext cx="3103735" cy="369332"/>
          </a:xfrm>
          <a:prstGeom prst="rect">
            <a:avLst/>
          </a:prstGeom>
        </p:spPr>
        <p:txBody>
          <a:bodyPr wrap="none">
            <a:spAutoFit/>
          </a:bodyPr>
          <a:lstStyle/>
          <a:p>
            <a:r>
              <a:rPr lang="en-US" dirty="0" err="1"/>
              <a:t>sphenopalatine</a:t>
            </a:r>
            <a:r>
              <a:rPr lang="en-US" dirty="0"/>
              <a:t> </a:t>
            </a:r>
            <a:r>
              <a:rPr lang="en-US" dirty="0" err="1"/>
              <a:t>ganglioneuralgia</a:t>
            </a:r>
            <a:endParaRPr lang="en-US" dirty="0"/>
          </a:p>
        </p:txBody>
      </p:sp>
    </p:spTree>
    <p:extLst>
      <p:ext uri="{BB962C8B-B14F-4D97-AF65-F5344CB8AC3E}">
        <p14:creationId xmlns:p14="http://schemas.microsoft.com/office/powerpoint/2010/main" val="41794166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47000" r="-247000"/>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type="body" idx="2"/>
          </p:nvPr>
        </p:nvSpPr>
        <p:spPr>
          <a:xfrm>
            <a:off x="1905000" y="1905000"/>
            <a:ext cx="3810000" cy="698500"/>
          </a:xfrm>
        </p:spPr>
        <p:txBody>
          <a:bodyPr/>
          <a:lstStyle/>
          <a:p>
            <a:r>
              <a:rPr lang="en-US" sz="1800" b="1" dirty="0" smtClean="0">
                <a:solidFill>
                  <a:schemeClr val="accent4">
                    <a:lumMod val="50000"/>
                  </a:schemeClr>
                </a:solidFill>
              </a:rPr>
              <a:t>Tip of the Tongue</a:t>
            </a:r>
          </a:p>
          <a:p>
            <a:endParaRPr lang="en-US" dirty="0"/>
          </a:p>
        </p:txBody>
      </p:sp>
      <p:sp>
        <p:nvSpPr>
          <p:cNvPr id="10" name="Content Placeholder 9"/>
          <p:cNvSpPr>
            <a:spLocks noGrp="1"/>
          </p:cNvSpPr>
          <p:nvPr>
            <p:ph sz="half" idx="1"/>
          </p:nvPr>
        </p:nvSpPr>
        <p:spPr>
          <a:xfrm>
            <a:off x="990600" y="762000"/>
            <a:ext cx="7696200" cy="5211763"/>
          </a:xfrm>
        </p:spPr>
        <p:txBody>
          <a:bodyPr>
            <a:normAutofit/>
          </a:bodyPr>
          <a:lstStyle/>
          <a:p>
            <a:pPr marL="82296" indent="0">
              <a:buNone/>
            </a:pPr>
            <a:r>
              <a:rPr lang="en-US" sz="6600" b="1" dirty="0" smtClean="0">
                <a:solidFill>
                  <a:srgbClr val="FF0000"/>
                </a:solidFill>
                <a:effectLst>
                  <a:outerShdw blurRad="38100" dist="38100" dir="2700000" algn="tl">
                    <a:srgbClr val="000000">
                      <a:alpha val="43137"/>
                    </a:srgbClr>
                  </a:outerShdw>
                </a:effectLst>
                <a:latin typeface="AR DARLING" panose="02000000000000000000" pitchFamily="2" charset="0"/>
              </a:rPr>
              <a:t>BRAIN FART</a:t>
            </a:r>
            <a:endParaRPr lang="en-US" sz="6600" b="1" dirty="0">
              <a:solidFill>
                <a:srgbClr val="FF0000"/>
              </a:solidFill>
              <a:effectLst>
                <a:outerShdw blurRad="38100" dist="38100" dir="2700000" algn="tl">
                  <a:srgbClr val="000000">
                    <a:alpha val="43137"/>
                  </a:srgbClr>
                </a:outerShdw>
              </a:effectLst>
              <a:latin typeface="AR DARLING" panose="02000000000000000000" pitchFamily="2"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667000"/>
            <a:ext cx="1942516"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086100"/>
            <a:ext cx="19812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29748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200000" scaled="0"/>
          <a:tileRect/>
        </a:gra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190" y="1420699"/>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951746" y="2678560"/>
            <a:ext cx="5506454" cy="2554545"/>
          </a:xfrm>
          <a:prstGeom prst="rect">
            <a:avLst/>
          </a:prstGeom>
          <a:noFill/>
        </p:spPr>
        <p:txBody>
          <a:bodyPr wrap="square" rtlCol="0">
            <a:spAutoFit/>
          </a:bodyPr>
          <a:lstStyle/>
          <a:p>
            <a:endParaRPr lang="en-US" sz="2000" dirty="0">
              <a:solidFill>
                <a:prstClr val="black"/>
              </a:solidFill>
            </a:endParaRPr>
          </a:p>
          <a:p>
            <a:r>
              <a:rPr lang="en-US" sz="2000" dirty="0" smtClean="0">
                <a:solidFill>
                  <a:prstClr val="black"/>
                </a:solidFill>
              </a:rPr>
              <a:t>Three memories</a:t>
            </a:r>
          </a:p>
          <a:p>
            <a:endParaRPr lang="en-US" sz="2000" dirty="0" smtClean="0">
              <a:solidFill>
                <a:prstClr val="black"/>
              </a:solidFill>
            </a:endParaRPr>
          </a:p>
          <a:p>
            <a:r>
              <a:rPr lang="en-US" sz="2000" dirty="0">
                <a:solidFill>
                  <a:prstClr val="black"/>
                </a:solidFill>
              </a:rPr>
              <a:t>	</a:t>
            </a:r>
            <a:r>
              <a:rPr lang="en-US" sz="2000" dirty="0" smtClean="0">
                <a:solidFill>
                  <a:prstClr val="black"/>
                </a:solidFill>
              </a:rPr>
              <a:t>1 flashbulb memory (explicit and specific)</a:t>
            </a:r>
          </a:p>
          <a:p>
            <a:endParaRPr lang="en-US" sz="2000" dirty="0">
              <a:solidFill>
                <a:prstClr val="black"/>
              </a:solidFill>
            </a:endParaRPr>
          </a:p>
          <a:p>
            <a:r>
              <a:rPr lang="en-US" sz="2000" dirty="0" smtClean="0">
                <a:solidFill>
                  <a:prstClr val="black"/>
                </a:solidFill>
              </a:rPr>
              <a:t>	1 semantics/ not important</a:t>
            </a:r>
          </a:p>
          <a:p>
            <a:endParaRPr lang="en-US" sz="2000" dirty="0">
              <a:solidFill>
                <a:prstClr val="black"/>
              </a:solidFill>
            </a:endParaRPr>
          </a:p>
          <a:p>
            <a:r>
              <a:rPr lang="en-US" sz="2000" dirty="0" smtClean="0">
                <a:solidFill>
                  <a:prstClr val="black"/>
                </a:solidFill>
              </a:rPr>
              <a:t>	1 procedural (implicit and general)</a:t>
            </a:r>
            <a:endParaRPr lang="en-US" sz="2000" dirty="0">
              <a:solidFill>
                <a:prstClr val="black"/>
              </a:solidFill>
            </a:endParaRPr>
          </a:p>
        </p:txBody>
      </p:sp>
      <p:sp>
        <p:nvSpPr>
          <p:cNvPr id="6" name="TextBox 5"/>
          <p:cNvSpPr txBox="1"/>
          <p:nvPr/>
        </p:nvSpPr>
        <p:spPr>
          <a:xfrm>
            <a:off x="2590800" y="1907487"/>
            <a:ext cx="5261953" cy="584775"/>
          </a:xfrm>
          <a:prstGeom prst="rect">
            <a:avLst/>
          </a:prstGeom>
          <a:noFill/>
        </p:spPr>
        <p:txBody>
          <a:bodyPr wrap="none" rtlCol="0">
            <a:spAutoFit/>
          </a:bodyPr>
          <a:lstStyle/>
          <a:p>
            <a:r>
              <a:rPr lang="en-US" sz="3200" dirty="0" smtClean="0">
                <a:solidFill>
                  <a:srgbClr val="0070C0"/>
                </a:solidFill>
              </a:rPr>
              <a:t>OUR COLLECTIVE </a:t>
            </a:r>
            <a:r>
              <a:rPr lang="en-US" sz="3200" dirty="0">
                <a:solidFill>
                  <a:srgbClr val="0070C0"/>
                </a:solidFill>
              </a:rPr>
              <a:t>MEMORY</a:t>
            </a:r>
          </a:p>
        </p:txBody>
      </p:sp>
    </p:spTree>
    <p:extLst>
      <p:ext uri="{BB962C8B-B14F-4D97-AF65-F5344CB8AC3E}">
        <p14:creationId xmlns:p14="http://schemas.microsoft.com/office/powerpoint/2010/main" val="19862254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8899" t="29167" r="18643" b="25346"/>
          <a:stretch/>
        </p:blipFill>
        <p:spPr>
          <a:xfrm>
            <a:off x="609600" y="1752600"/>
            <a:ext cx="3276600" cy="990600"/>
          </a:xfrm>
          <a:prstGeom prst="rect">
            <a:avLst/>
          </a:prstGeom>
        </p:spPr>
      </p:pic>
      <p:sp>
        <p:nvSpPr>
          <p:cNvPr id="3" name="Title 2"/>
          <p:cNvSpPr>
            <a:spLocks noGrp="1"/>
          </p:cNvSpPr>
          <p:nvPr>
            <p:ph type="title"/>
          </p:nvPr>
        </p:nvSpPr>
        <p:spPr>
          <a:xfrm>
            <a:off x="1295400" y="462516"/>
            <a:ext cx="7498080" cy="1143000"/>
          </a:xfrm>
        </p:spPr>
        <p:txBody>
          <a:bodyPr>
            <a:normAutofit fontScale="90000"/>
          </a:bodyPr>
          <a:lstStyle/>
          <a:p>
            <a:r>
              <a:rPr lang="en-US" sz="2200" b="1" dirty="0" smtClean="0">
                <a:solidFill>
                  <a:srgbClr val="002060"/>
                </a:solidFill>
              </a:rPr>
              <a:t>DREAM Theory (#3 of 6)</a:t>
            </a:r>
            <a:r>
              <a:rPr lang="en-US" sz="2400" b="1" dirty="0" smtClean="0">
                <a:solidFill>
                  <a:srgbClr val="002060"/>
                </a:solidFill>
              </a:rPr>
              <a:t/>
            </a:r>
            <a:br>
              <a:rPr lang="en-US" sz="2400" b="1" dirty="0" smtClean="0">
                <a:solidFill>
                  <a:srgbClr val="002060"/>
                </a:solidFill>
              </a:rPr>
            </a:br>
            <a:r>
              <a:rPr lang="en-US" sz="2700" b="1" dirty="0" smtClean="0">
                <a:solidFill>
                  <a:srgbClr val="002060"/>
                </a:solidFill>
              </a:rPr>
              <a:t>Francis Crick:</a:t>
            </a:r>
            <a:br>
              <a:rPr lang="en-US" sz="2700" b="1" dirty="0" smtClean="0">
                <a:solidFill>
                  <a:srgbClr val="002060"/>
                </a:solidFill>
              </a:rPr>
            </a:br>
            <a:r>
              <a:rPr lang="en-US" sz="2200" b="1" dirty="0" smtClean="0">
                <a:solidFill>
                  <a:srgbClr val="002060"/>
                </a:solidFill>
              </a:rPr>
              <a:t>Nobel in Physiology for discovering structure of DNA</a:t>
            </a:r>
            <a:r>
              <a:rPr lang="en-US" sz="2400" b="1" dirty="0" smtClean="0">
                <a:solidFill>
                  <a:srgbClr val="002060"/>
                </a:solidFill>
              </a:rPr>
              <a:t/>
            </a:r>
            <a:br>
              <a:rPr lang="en-US" sz="2400" b="1" dirty="0" smtClean="0">
                <a:solidFill>
                  <a:srgbClr val="002060"/>
                </a:solidFill>
              </a:rPr>
            </a:br>
            <a:r>
              <a:rPr lang="en-US" sz="2400" dirty="0" smtClean="0"/>
              <a:t/>
            </a:r>
            <a:br>
              <a:rPr lang="en-US" sz="2400" dirty="0" smtClean="0"/>
            </a:br>
            <a:r>
              <a:rPr lang="en-US" sz="2400" dirty="0" smtClean="0"/>
              <a:t> </a:t>
            </a:r>
            <a:r>
              <a:rPr lang="en-US" sz="2400" dirty="0" smtClean="0">
                <a:solidFill>
                  <a:srgbClr val="002060"/>
                </a:solidFill>
              </a:rPr>
              <a:t>Dreaming </a:t>
            </a:r>
            <a:r>
              <a:rPr lang="en-US" sz="2400" dirty="0">
                <a:solidFill>
                  <a:srgbClr val="002060"/>
                </a:solidFill>
              </a:rPr>
              <a:t>is Like Defragmenting Your Hard Drive</a:t>
            </a:r>
            <a:endParaRPr lang="en-US" dirty="0">
              <a:solidFill>
                <a:srgbClr val="002060"/>
              </a:solidFill>
            </a:endParaRPr>
          </a:p>
        </p:txBody>
      </p:sp>
      <p:sp>
        <p:nvSpPr>
          <p:cNvPr id="4" name="Content Placeholder 3"/>
          <p:cNvSpPr>
            <a:spLocks noGrp="1"/>
          </p:cNvSpPr>
          <p:nvPr>
            <p:ph idx="1"/>
          </p:nvPr>
        </p:nvSpPr>
        <p:spPr>
          <a:xfrm>
            <a:off x="1143000" y="3200400"/>
            <a:ext cx="7098792" cy="3200400"/>
          </a:xfrm>
        </p:spPr>
        <p:txBody>
          <a:bodyPr>
            <a:normAutofit/>
          </a:bodyPr>
          <a:lstStyle/>
          <a:p>
            <a:r>
              <a:rPr lang="en-US" sz="1800" dirty="0" smtClean="0"/>
              <a:t>"</a:t>
            </a:r>
            <a:r>
              <a:rPr lang="en-US" sz="1800" dirty="0"/>
              <a:t>we dream in order to forget." </a:t>
            </a:r>
            <a:endParaRPr lang="en-US" sz="1800" dirty="0" smtClean="0"/>
          </a:p>
          <a:p>
            <a:r>
              <a:rPr lang="en-US" sz="1800" dirty="0" smtClean="0"/>
              <a:t>The brain is a machine that connects data in the same way as a matter of habit,  (not always useful to do this)</a:t>
            </a:r>
          </a:p>
          <a:p>
            <a:r>
              <a:rPr lang="en-US" sz="1800" dirty="0" smtClean="0"/>
              <a:t>When we sleep the brain fires more randomly and establishes new connections and pathways</a:t>
            </a:r>
          </a:p>
          <a:p>
            <a:r>
              <a:rPr lang="en-US" sz="1800" dirty="0" smtClean="0"/>
              <a:t>Dreaming shuffles </a:t>
            </a:r>
            <a:r>
              <a:rPr lang="en-US" sz="1800" dirty="0"/>
              <a:t>old connections that allows us to keep the important connections and erase the inefficient </a:t>
            </a:r>
            <a:r>
              <a:rPr lang="en-US" sz="1800" dirty="0" smtClean="0"/>
              <a:t>links</a:t>
            </a:r>
          </a:p>
          <a:p>
            <a:r>
              <a:rPr lang="en-US" sz="1800" dirty="0" smtClean="0"/>
              <a:t>A </a:t>
            </a:r>
            <a:r>
              <a:rPr lang="en-US" sz="1800" dirty="0"/>
              <a:t>good analogy here is the defragmentation of a computer's hard drive: </a:t>
            </a:r>
            <a:r>
              <a:rPr lang="en-US" sz="1800" dirty="0" smtClean="0"/>
              <a:t> Dreams </a:t>
            </a:r>
            <a:r>
              <a:rPr lang="en-US" sz="1800" dirty="0"/>
              <a:t>are a reordering of connections to streamline the system</a:t>
            </a:r>
          </a:p>
        </p:txBody>
      </p:sp>
    </p:spTree>
    <p:extLst>
      <p:ext uri="{BB962C8B-B14F-4D97-AF65-F5344CB8AC3E}">
        <p14:creationId xmlns:p14="http://schemas.microsoft.com/office/powerpoint/2010/main" val="1335154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9000000" scaled="0"/>
        </a:gradFill>
        <a:effectLst/>
      </p:bgPr>
    </p:bg>
    <p:spTree>
      <p:nvGrpSpPr>
        <p:cNvPr id="1" name=""/>
        <p:cNvGrpSpPr/>
        <p:nvPr/>
      </p:nvGrpSpPr>
      <p:grpSpPr>
        <a:xfrm>
          <a:off x="0" y="0"/>
          <a:ext cx="0" cy="0"/>
          <a:chOff x="0" y="0"/>
          <a:chExt cx="0" cy="0"/>
        </a:xfrm>
      </p:grpSpPr>
      <p:sp>
        <p:nvSpPr>
          <p:cNvPr id="5" name="Rectangle 4"/>
          <p:cNvSpPr/>
          <p:nvPr/>
        </p:nvSpPr>
        <p:spPr>
          <a:xfrm>
            <a:off x="2667000" y="2057400"/>
            <a:ext cx="5562600" cy="4478149"/>
          </a:xfrm>
          <a:prstGeom prst="rect">
            <a:avLst/>
          </a:prstGeom>
        </p:spPr>
        <p:txBody>
          <a:bodyPr wrap="square">
            <a:spAutoFit/>
          </a:bodyPr>
          <a:lstStyle/>
          <a:p>
            <a:pPr marL="365760" indent="-283464">
              <a:spcBef>
                <a:spcPts val="600"/>
              </a:spcBef>
              <a:buClr>
                <a:srgbClr val="3891A7"/>
              </a:buClr>
              <a:buSzPct val="80000"/>
              <a:buFont typeface="Wingdings 2"/>
              <a:buChar char=""/>
            </a:pPr>
            <a:r>
              <a:rPr lang="en-US" sz="2000" kern="0" dirty="0" smtClean="0">
                <a:solidFill>
                  <a:prstClr val="black"/>
                </a:solidFill>
              </a:rPr>
              <a:t>Involuntary memory</a:t>
            </a:r>
          </a:p>
          <a:p>
            <a:pPr marL="365760" indent="-283464">
              <a:spcBef>
                <a:spcPts val="600"/>
              </a:spcBef>
              <a:buClr>
                <a:srgbClr val="3891A7"/>
              </a:buClr>
              <a:buSzPct val="80000"/>
              <a:buFont typeface="Wingdings 2"/>
              <a:buChar char=""/>
            </a:pPr>
            <a:r>
              <a:rPr lang="en-US" sz="2000" kern="0" dirty="0" smtClean="0">
                <a:solidFill>
                  <a:prstClr val="black"/>
                </a:solidFill>
              </a:rPr>
              <a:t>Pops in suddenly</a:t>
            </a:r>
          </a:p>
          <a:p>
            <a:pPr marL="365760" indent="-283464">
              <a:spcBef>
                <a:spcPts val="600"/>
              </a:spcBef>
              <a:buClr>
                <a:srgbClr val="3891A7"/>
              </a:buClr>
              <a:buSzPct val="80000"/>
              <a:buFont typeface="Wingdings 2"/>
              <a:buChar char=""/>
            </a:pPr>
            <a:r>
              <a:rPr lang="en-US" sz="2000" kern="0" dirty="0" smtClean="0">
                <a:solidFill>
                  <a:prstClr val="black"/>
                </a:solidFill>
              </a:rPr>
              <a:t>weird because they don’t connect to a past experience, place or person</a:t>
            </a:r>
          </a:p>
          <a:p>
            <a:pPr marL="365760" indent="-283464">
              <a:spcBef>
                <a:spcPts val="600"/>
              </a:spcBef>
              <a:buClr>
                <a:srgbClr val="3891A7"/>
              </a:buClr>
              <a:buSzPct val="80000"/>
              <a:buFont typeface="Wingdings 2"/>
              <a:buChar char=""/>
            </a:pPr>
            <a:r>
              <a:rPr lang="en-US" sz="2000" kern="0" dirty="0" smtClean="0">
                <a:solidFill>
                  <a:prstClr val="black"/>
                </a:solidFill>
              </a:rPr>
              <a:t>Doesn’t have an autobiographical context</a:t>
            </a:r>
          </a:p>
          <a:p>
            <a:pPr marL="365760" indent="-283464">
              <a:spcBef>
                <a:spcPts val="600"/>
              </a:spcBef>
              <a:buClr>
                <a:srgbClr val="3891A7"/>
              </a:buClr>
              <a:buSzPct val="80000"/>
              <a:buFont typeface="Wingdings 2"/>
              <a:buChar char=""/>
            </a:pPr>
            <a:r>
              <a:rPr lang="en-US" sz="2000" kern="0" dirty="0" smtClean="0">
                <a:solidFill>
                  <a:prstClr val="black"/>
                </a:solidFill>
              </a:rPr>
              <a:t>Happen when our thoughts are </a:t>
            </a:r>
            <a:r>
              <a:rPr lang="en-US" sz="2000" kern="0" dirty="0" smtClean="0">
                <a:solidFill>
                  <a:prstClr val="black"/>
                </a:solidFill>
              </a:rPr>
              <a:t>roaming/daydreaming</a:t>
            </a:r>
          </a:p>
          <a:p>
            <a:pPr marL="365760" indent="-283464">
              <a:spcBef>
                <a:spcPts val="600"/>
              </a:spcBef>
              <a:buClr>
                <a:srgbClr val="3891A7"/>
              </a:buClr>
              <a:buSzPct val="80000"/>
              <a:buFont typeface="Wingdings 2"/>
              <a:buChar char=""/>
            </a:pPr>
            <a:r>
              <a:rPr lang="en-US" sz="2000" kern="0" dirty="0" smtClean="0">
                <a:solidFill>
                  <a:prstClr val="black"/>
                </a:solidFill>
              </a:rPr>
              <a:t> Explained as being triggered by a memory – </a:t>
            </a:r>
          </a:p>
          <a:p>
            <a:pPr marL="365760" indent="-283464">
              <a:spcBef>
                <a:spcPts val="600"/>
              </a:spcBef>
              <a:buClr>
                <a:srgbClr val="3891A7"/>
              </a:buClr>
              <a:buSzPct val="80000"/>
              <a:buFont typeface="Wingdings 2"/>
              <a:buChar char=""/>
            </a:pPr>
            <a:r>
              <a:rPr lang="en-US" sz="2000" kern="0" dirty="0" smtClean="0">
                <a:solidFill>
                  <a:prstClr val="black"/>
                </a:solidFill>
              </a:rPr>
              <a:t>    can be recent or even distant</a:t>
            </a:r>
          </a:p>
          <a:p>
            <a:pPr marL="1280160" lvl="2" indent="-283464">
              <a:spcBef>
                <a:spcPts val="600"/>
              </a:spcBef>
              <a:buClr>
                <a:srgbClr val="3891A7"/>
              </a:buClr>
              <a:buSzPct val="80000"/>
              <a:buFont typeface="Wingdings 2"/>
              <a:buChar char=""/>
            </a:pPr>
            <a:r>
              <a:rPr lang="en-US" sz="2000" kern="0" dirty="0" smtClean="0">
                <a:solidFill>
                  <a:prstClr val="black"/>
                </a:solidFill>
              </a:rPr>
              <a:t>unconsciously</a:t>
            </a:r>
          </a:p>
          <a:p>
            <a:pPr marL="996696" lvl="2">
              <a:spcBef>
                <a:spcPts val="600"/>
              </a:spcBef>
              <a:buClr>
                <a:srgbClr val="3891A7"/>
              </a:buClr>
              <a:buSzPct val="80000"/>
            </a:pPr>
            <a:endParaRPr lang="en-US" sz="2000" kern="0" dirty="0" smtClean="0">
              <a:solidFill>
                <a:prstClr val="black"/>
              </a:solidFill>
            </a:endParaRPr>
          </a:p>
          <a:p>
            <a:pPr marL="365760" indent="-283464">
              <a:spcBef>
                <a:spcPts val="600"/>
              </a:spcBef>
              <a:buClr>
                <a:srgbClr val="3891A7"/>
              </a:buClr>
              <a:buSzPct val="80000"/>
              <a:buFont typeface="Wingdings 2"/>
              <a:buChar char=""/>
            </a:pPr>
            <a:r>
              <a:rPr lang="en-US" sz="2000" kern="0" dirty="0" smtClean="0">
                <a:solidFill>
                  <a:prstClr val="black"/>
                </a:solidFill>
              </a:rPr>
              <a:t>Or- does the Default network turns on</a:t>
            </a:r>
            <a:endParaRPr lang="en-US" sz="2000" kern="0" dirty="0" smtClean="0">
              <a:solidFill>
                <a:prstClr val="black"/>
              </a:solidFill>
            </a:endParaRPr>
          </a:p>
        </p:txBody>
      </p:sp>
      <p:sp>
        <p:nvSpPr>
          <p:cNvPr id="6" name="Rectangle 5"/>
          <p:cNvSpPr/>
          <p:nvPr/>
        </p:nvSpPr>
        <p:spPr>
          <a:xfrm>
            <a:off x="3810000" y="843171"/>
            <a:ext cx="6324600" cy="1061829"/>
          </a:xfrm>
          <a:prstGeom prst="rect">
            <a:avLst/>
          </a:prstGeom>
        </p:spPr>
        <p:txBody>
          <a:bodyPr wrap="square">
            <a:spAutoFit/>
          </a:bodyPr>
          <a:lstStyle/>
          <a:p>
            <a:r>
              <a:rPr lang="en-US" sz="4300" b="1" kern="0" dirty="0" smtClean="0">
                <a:solidFill>
                  <a:schemeClr val="accent6">
                    <a:lumMod val="75000"/>
                  </a:schemeClr>
                </a:solidFill>
                <a:effectLst>
                  <a:outerShdw blurRad="50000" dist="30000" dir="5400000" algn="tl" rotWithShape="0">
                    <a:srgbClr val="000000">
                      <a:alpha val="30000"/>
                    </a:srgbClr>
                  </a:outerShdw>
                </a:effectLst>
              </a:rPr>
              <a:t>Mind Pop</a:t>
            </a:r>
            <a:r>
              <a:rPr lang="en-US" sz="4300" kern="0" dirty="0" smtClean="0">
                <a:solidFill>
                  <a:srgbClr val="4F271C">
                    <a:satMod val="130000"/>
                  </a:srgbClr>
                </a:solidFill>
                <a:effectLst>
                  <a:outerShdw blurRad="50000" dist="30000" dir="5400000" algn="tl" rotWithShape="0">
                    <a:srgbClr val="000000">
                      <a:alpha val="30000"/>
                    </a:srgbClr>
                  </a:outerShdw>
                </a:effectLst>
              </a:rPr>
              <a:t/>
            </a:r>
            <a:br>
              <a:rPr lang="en-US" sz="4300" kern="0" dirty="0" smtClean="0">
                <a:solidFill>
                  <a:srgbClr val="4F271C">
                    <a:satMod val="130000"/>
                  </a:srgbClr>
                </a:solidFill>
                <a:effectLst>
                  <a:outerShdw blurRad="50000" dist="30000" dir="5400000" algn="tl" rotWithShape="0">
                    <a:srgbClr val="000000">
                      <a:alpha val="30000"/>
                    </a:srgbClr>
                  </a:outerShdw>
                </a:effectLst>
              </a:rPr>
            </a:br>
            <a:r>
              <a:rPr lang="en-US" sz="2000" kern="0" dirty="0" smtClean="0">
                <a:solidFill>
                  <a:schemeClr val="accent6">
                    <a:lumMod val="75000"/>
                  </a:schemeClr>
                </a:solidFill>
                <a:effectLst>
                  <a:outerShdw blurRad="50000" dist="30000" dir="5400000" algn="tl" rotWithShape="0">
                    <a:srgbClr val="000000">
                      <a:alpha val="30000"/>
                    </a:srgbClr>
                  </a:outerShdw>
                </a:effectLst>
              </a:rPr>
              <a:t>Ideas, thoughts and images </a:t>
            </a:r>
            <a:r>
              <a:rPr lang="en-US" sz="2000" kern="0" dirty="0" smtClean="0">
                <a:solidFill>
                  <a:schemeClr val="accent6">
                    <a:lumMod val="75000"/>
                  </a:schemeClr>
                </a:solidFill>
                <a:effectLst>
                  <a:outerShdw blurRad="50000" dist="30000" dir="5400000" algn="tl" rotWithShape="0">
                    <a:srgbClr val="000000">
                      <a:alpha val="30000"/>
                    </a:srgbClr>
                  </a:outerShdw>
                </a:effectLst>
              </a:rPr>
              <a:t>that </a:t>
            </a:r>
            <a:r>
              <a:rPr lang="en-US" sz="2000" kern="0" dirty="0" smtClean="0">
                <a:solidFill>
                  <a:schemeClr val="accent6">
                    <a:lumMod val="75000"/>
                  </a:schemeClr>
                </a:solidFill>
                <a:effectLst>
                  <a:outerShdw blurRad="50000" dist="30000" dir="5400000" algn="tl" rotWithShape="0">
                    <a:srgbClr val="000000">
                      <a:alpha val="30000"/>
                    </a:srgbClr>
                  </a:outerShdw>
                </a:effectLst>
              </a:rPr>
              <a:t>come from nowhere</a:t>
            </a:r>
            <a:endParaRPr lang="en-US" sz="1400" kern="0" dirty="0" smtClean="0">
              <a:solidFill>
                <a:schemeClr val="accent6">
                  <a:lumMod val="75000"/>
                </a:schemeClr>
              </a:solidFill>
            </a:endParaRPr>
          </a:p>
        </p:txBody>
      </p:sp>
      <p:pic>
        <p:nvPicPr>
          <p:cNvPr id="4101"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55556" r="-1191"/>
          <a:stretch/>
        </p:blipFill>
        <p:spPr bwMode="auto">
          <a:xfrm>
            <a:off x="222898" y="342900"/>
            <a:ext cx="2444102"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79041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13200000" scaled="0"/>
        </a:gradFill>
        <a:effectLst/>
      </p:bgPr>
    </p:bg>
    <p:spTree>
      <p:nvGrpSpPr>
        <p:cNvPr id="1" name=""/>
        <p:cNvGrpSpPr/>
        <p:nvPr/>
      </p:nvGrpSpPr>
      <p:grpSpPr>
        <a:xfrm>
          <a:off x="0" y="0"/>
          <a:ext cx="0" cy="0"/>
          <a:chOff x="0" y="0"/>
          <a:chExt cx="0" cy="0"/>
        </a:xfrm>
      </p:grpSpPr>
      <p:sp>
        <p:nvSpPr>
          <p:cNvPr id="6" name="Rectangle 5"/>
          <p:cNvSpPr/>
          <p:nvPr/>
        </p:nvSpPr>
        <p:spPr>
          <a:xfrm>
            <a:off x="1219200" y="69273"/>
            <a:ext cx="7543800" cy="187743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a:noFill/>
                </a:ln>
                <a:solidFill>
                  <a:schemeClr val="accent2">
                    <a:lumMod val="60000"/>
                    <a:lumOff val="40000"/>
                  </a:schemeClr>
                </a:solidFill>
                <a:effectLst>
                  <a:outerShdw blurRad="50000" dist="30000" dir="5400000" algn="tl" rotWithShape="0">
                    <a:srgbClr val="000000">
                      <a:alpha val="30000"/>
                    </a:srgbClr>
                  </a:outerShdw>
                </a:effectLst>
                <a:uLnTx/>
                <a:uFillTx/>
              </a:rPr>
              <a:t>Dreams,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a:noFill/>
                </a:ln>
                <a:solidFill>
                  <a:schemeClr val="accent2">
                    <a:lumMod val="60000"/>
                    <a:lumOff val="40000"/>
                  </a:schemeClr>
                </a:solidFill>
                <a:effectLst>
                  <a:outerShdw blurRad="50000" dist="30000" dir="5400000" algn="tl" rotWithShape="0">
                    <a:srgbClr val="000000">
                      <a:alpha val="30000"/>
                    </a:srgbClr>
                  </a:outerShdw>
                </a:effectLst>
                <a:uLnTx/>
                <a:uFillTx/>
              </a:rPr>
              <a:t>Daydreaming</a:t>
            </a:r>
          </a:p>
          <a:p>
            <a:pPr lvl="0"/>
            <a:r>
              <a:rPr lang="en-US" sz="3200" b="1" kern="0" dirty="0" smtClean="0">
                <a:solidFill>
                  <a:schemeClr val="accent2">
                    <a:lumMod val="60000"/>
                    <a:lumOff val="40000"/>
                  </a:schemeClr>
                </a:solidFill>
                <a:effectLst>
                  <a:outerShdw blurRad="50000" dist="30000" dir="5400000" algn="tl" rotWithShape="0">
                    <a:srgbClr val="000000">
                      <a:alpha val="30000"/>
                    </a:srgbClr>
                  </a:outerShdw>
                </a:effectLst>
              </a:rPr>
              <a:t>&amp; the </a:t>
            </a:r>
            <a:r>
              <a:rPr lang="en-US" sz="3200" b="1" kern="0" dirty="0">
                <a:solidFill>
                  <a:schemeClr val="accent2">
                    <a:lumMod val="60000"/>
                    <a:lumOff val="40000"/>
                  </a:schemeClr>
                </a:solidFill>
                <a:effectLst>
                  <a:outerShdw blurRad="50000" dist="30000" dir="5400000" algn="tl" rotWithShape="0">
                    <a:srgbClr val="000000">
                      <a:alpha val="30000"/>
                    </a:srgbClr>
                  </a:outerShdw>
                </a:effectLst>
              </a:rPr>
              <a:t>Default N</a:t>
            </a:r>
            <a:r>
              <a:rPr lang="en-US" sz="3200" b="1" kern="0" dirty="0" smtClean="0">
                <a:solidFill>
                  <a:schemeClr val="accent2">
                    <a:lumMod val="60000"/>
                    <a:lumOff val="40000"/>
                  </a:schemeClr>
                </a:solidFill>
                <a:effectLst>
                  <a:outerShdw blurRad="50000" dist="30000" dir="5400000" algn="tl" rotWithShape="0">
                    <a:srgbClr val="000000">
                      <a:alpha val="30000"/>
                    </a:srgbClr>
                  </a:outerShdw>
                </a:effectLst>
              </a:rPr>
              <a:t>etwork</a:t>
            </a:r>
            <a:endParaRPr lang="en-US" sz="3200" b="1" kern="0" dirty="0">
              <a:solidFill>
                <a:schemeClr val="accent2">
                  <a:lumMod val="60000"/>
                  <a:lumOff val="40000"/>
                </a:schemeClr>
              </a:solidFill>
              <a:effectLst>
                <a:outerShdw blurRad="50000" dist="30000" dir="5400000" algn="tl" rotWithShape="0">
                  <a:srgbClr val="000000">
                    <a:alpha val="30000"/>
                  </a:srgbClr>
                </a:outerShdw>
              </a:effectLst>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smtClean="0">
              <a:ln>
                <a:noFill/>
              </a:ln>
              <a:solidFill>
                <a:srgbClr val="2002A2"/>
              </a:solidFill>
              <a:effectLst/>
              <a:uLnTx/>
              <a:uFillTx/>
            </a:endParaRPr>
          </a:p>
        </p:txBody>
      </p:sp>
      <p:sp>
        <p:nvSpPr>
          <p:cNvPr id="8" name="Content Placeholder 7"/>
          <p:cNvSpPr>
            <a:spLocks noGrp="1"/>
          </p:cNvSpPr>
          <p:nvPr>
            <p:ph idx="1"/>
          </p:nvPr>
        </p:nvSpPr>
        <p:spPr>
          <a:xfrm>
            <a:off x="838200" y="5505867"/>
            <a:ext cx="8001000" cy="3276600"/>
          </a:xfrm>
        </p:spPr>
        <p:txBody>
          <a:bodyPr>
            <a:normAutofit/>
          </a:bodyPr>
          <a:lstStyle/>
          <a:p>
            <a:r>
              <a:rPr lang="en-US" sz="2000" dirty="0" smtClean="0"/>
              <a:t>REM sleep is very different from daydreaming</a:t>
            </a:r>
          </a:p>
          <a:p>
            <a:r>
              <a:rPr lang="en-US" sz="2000" dirty="0" smtClean="0"/>
              <a:t>More aggression in dreams than daydreaming</a:t>
            </a:r>
          </a:p>
          <a:p>
            <a:r>
              <a:rPr lang="en-US" sz="2000" dirty="0" smtClean="0"/>
              <a:t>Amygdala more active in dreams than daydreaming or default network</a:t>
            </a:r>
            <a:endParaRPr lang="en-US" sz="2000" dirty="0"/>
          </a:p>
        </p:txBody>
      </p:sp>
      <p:sp>
        <p:nvSpPr>
          <p:cNvPr id="9" name="Rectangle 8"/>
          <p:cNvSpPr/>
          <p:nvPr/>
        </p:nvSpPr>
        <p:spPr>
          <a:xfrm>
            <a:off x="3048000" y="1775600"/>
            <a:ext cx="5715000" cy="3693319"/>
          </a:xfrm>
          <a:prstGeom prst="rect">
            <a:avLst/>
          </a:prstGeom>
        </p:spPr>
        <p:txBody>
          <a:bodyPr wrap="square">
            <a:spAutoFit/>
          </a:bodyPr>
          <a:lstStyle/>
          <a:p>
            <a:pPr marL="285750" indent="-285750">
              <a:buFont typeface="Arial" panose="020B0604020202020204" pitchFamily="34" charset="0"/>
              <a:buChar char="•"/>
            </a:pPr>
            <a:r>
              <a:rPr lang="en-US" b="1" kern="0" dirty="0">
                <a:solidFill>
                  <a:schemeClr val="accent2">
                    <a:lumMod val="75000"/>
                  </a:schemeClr>
                </a:solidFill>
              </a:rPr>
              <a:t>Clicks on when we stop focusing </a:t>
            </a:r>
          </a:p>
          <a:p>
            <a:pPr marL="285750" indent="-285750">
              <a:buFont typeface="Arial" panose="020B0604020202020204" pitchFamily="34" charset="0"/>
              <a:buChar char="•"/>
            </a:pPr>
            <a:endParaRPr lang="en-US" b="1" kern="0" dirty="0" smtClean="0">
              <a:solidFill>
                <a:schemeClr val="accent2">
                  <a:lumMod val="75000"/>
                </a:schemeClr>
              </a:solidFill>
            </a:endParaRPr>
          </a:p>
          <a:p>
            <a:pPr marL="285750" indent="-285750">
              <a:buFont typeface="Arial" panose="020B0604020202020204" pitchFamily="34" charset="0"/>
              <a:buChar char="•"/>
            </a:pPr>
            <a:r>
              <a:rPr lang="en-US" b="1" kern="0" dirty="0" smtClean="0">
                <a:solidFill>
                  <a:schemeClr val="accent2">
                    <a:lumMod val="75000"/>
                  </a:schemeClr>
                </a:solidFill>
              </a:rPr>
              <a:t>Activation </a:t>
            </a:r>
            <a:r>
              <a:rPr lang="en-US" b="1" kern="0" dirty="0">
                <a:solidFill>
                  <a:schemeClr val="accent2">
                    <a:lumMod val="75000"/>
                  </a:schemeClr>
                </a:solidFill>
              </a:rPr>
              <a:t>of </a:t>
            </a:r>
            <a:r>
              <a:rPr lang="en-US" b="1" kern="0" dirty="0" smtClean="0">
                <a:solidFill>
                  <a:schemeClr val="accent2">
                    <a:lumMod val="75000"/>
                  </a:schemeClr>
                </a:solidFill>
              </a:rPr>
              <a:t>the Default Network </a:t>
            </a:r>
            <a:r>
              <a:rPr lang="en-US" b="1" kern="0" dirty="0">
                <a:solidFill>
                  <a:schemeClr val="accent2">
                    <a:lumMod val="75000"/>
                  </a:schemeClr>
                </a:solidFill>
              </a:rPr>
              <a:t>of structures has been linked to </a:t>
            </a:r>
            <a:r>
              <a:rPr lang="en-US" b="1" kern="0" dirty="0" smtClean="0">
                <a:solidFill>
                  <a:schemeClr val="accent2">
                    <a:lumMod val="75000"/>
                  </a:schemeClr>
                </a:solidFill>
              </a:rPr>
              <a:t>daydreaming</a:t>
            </a:r>
          </a:p>
          <a:p>
            <a:pPr marL="285750" indent="-285750">
              <a:buFont typeface="Arial" panose="020B0604020202020204" pitchFamily="34" charset="0"/>
              <a:buChar char="•"/>
            </a:pPr>
            <a:endParaRPr lang="en-US" b="1" kern="0" dirty="0">
              <a:solidFill>
                <a:schemeClr val="accent2">
                  <a:lumMod val="75000"/>
                </a:schemeClr>
              </a:solidFill>
            </a:endParaRPr>
          </a:p>
          <a:p>
            <a:pPr marL="285750" indent="-285750">
              <a:buFont typeface="Arial" panose="020B0604020202020204" pitchFamily="34" charset="0"/>
              <a:buChar char="•"/>
            </a:pPr>
            <a:r>
              <a:rPr lang="en-US" b="1" kern="0" dirty="0" smtClean="0">
                <a:solidFill>
                  <a:schemeClr val="accent2">
                    <a:lumMod val="75000"/>
                  </a:schemeClr>
                </a:solidFill>
              </a:rPr>
              <a:t> </a:t>
            </a:r>
            <a:r>
              <a:rPr lang="en-US" b="1" kern="0" dirty="0">
                <a:solidFill>
                  <a:schemeClr val="accent2">
                    <a:lumMod val="75000"/>
                  </a:schemeClr>
                </a:solidFill>
              </a:rPr>
              <a:t>recollection of memories and imagining </a:t>
            </a:r>
            <a:r>
              <a:rPr lang="en-US" b="1" kern="0" dirty="0" smtClean="0">
                <a:solidFill>
                  <a:schemeClr val="accent2">
                    <a:lumMod val="75000"/>
                  </a:schemeClr>
                </a:solidFill>
              </a:rPr>
              <a:t>future</a:t>
            </a:r>
          </a:p>
          <a:p>
            <a:pPr marL="285750" indent="-285750">
              <a:buFont typeface="Arial" panose="020B0604020202020204" pitchFamily="34" charset="0"/>
              <a:buChar char="•"/>
            </a:pPr>
            <a:endParaRPr lang="en-US" b="1" kern="0" dirty="0" smtClean="0">
              <a:solidFill>
                <a:schemeClr val="accent2">
                  <a:lumMod val="75000"/>
                </a:schemeClr>
              </a:solidFill>
            </a:endParaRPr>
          </a:p>
          <a:p>
            <a:pPr marL="285750" indent="-285750">
              <a:buFont typeface="Arial" panose="020B0604020202020204" pitchFamily="34" charset="0"/>
              <a:buChar char="•"/>
            </a:pPr>
            <a:r>
              <a:rPr lang="en-US" b="1" kern="0" dirty="0" smtClean="0">
                <a:solidFill>
                  <a:schemeClr val="accent2">
                    <a:lumMod val="75000"/>
                  </a:schemeClr>
                </a:solidFill>
              </a:rPr>
              <a:t>Restful relaxing when awake</a:t>
            </a:r>
            <a:endParaRPr lang="en-US" b="1" kern="0" dirty="0">
              <a:solidFill>
                <a:schemeClr val="accent2">
                  <a:lumMod val="75000"/>
                </a:schemeClr>
              </a:solidFill>
            </a:endParaRPr>
          </a:p>
          <a:p>
            <a:pPr marL="285750" indent="-285750">
              <a:buFont typeface="Arial" panose="020B0604020202020204" pitchFamily="34" charset="0"/>
              <a:buChar char="•"/>
            </a:pPr>
            <a:endParaRPr lang="en-US" b="1" kern="0" dirty="0" smtClean="0">
              <a:solidFill>
                <a:schemeClr val="accent2">
                  <a:lumMod val="75000"/>
                </a:schemeClr>
              </a:solidFill>
            </a:endParaRPr>
          </a:p>
          <a:p>
            <a:pPr marL="285750" indent="-285750">
              <a:buFont typeface="Arial" panose="020B0604020202020204" pitchFamily="34" charset="0"/>
              <a:buChar char="•"/>
            </a:pPr>
            <a:r>
              <a:rPr lang="en-US" b="1" kern="0" dirty="0" smtClean="0">
                <a:solidFill>
                  <a:schemeClr val="accent2">
                    <a:lumMod val="75000"/>
                  </a:schemeClr>
                </a:solidFill>
              </a:rPr>
              <a:t>Loosing yourself in your work</a:t>
            </a:r>
          </a:p>
          <a:p>
            <a:endParaRPr lang="en-US" b="1" kern="0" dirty="0">
              <a:solidFill>
                <a:schemeClr val="accent2">
                  <a:lumMod val="75000"/>
                </a:schemeClr>
              </a:solidFill>
            </a:endParaRPr>
          </a:p>
          <a:p>
            <a:pPr marL="285750" indent="-285750">
              <a:buFont typeface="Arial" panose="020B0604020202020204" pitchFamily="34" charset="0"/>
              <a:buChar char="•"/>
            </a:pPr>
            <a:r>
              <a:rPr lang="en-US" b="1" kern="0" dirty="0" smtClean="0">
                <a:solidFill>
                  <a:schemeClr val="accent2">
                    <a:lumMod val="75000"/>
                  </a:schemeClr>
                </a:solidFill>
              </a:rPr>
              <a:t>DMN is an ‘off-line’ kind of cognition and in this way is similar to dreams </a:t>
            </a:r>
            <a:endParaRPr lang="en-US" sz="2000" dirty="0">
              <a:solidFill>
                <a:schemeClr val="accent2">
                  <a:lumMod val="75000"/>
                </a:schemeClr>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946710"/>
            <a:ext cx="2444750" cy="312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67734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609600"/>
            <a:ext cx="7406640" cy="1472184"/>
          </a:xfrm>
        </p:spPr>
        <p:txBody>
          <a:bodyPr>
            <a:normAutofit fontScale="90000"/>
          </a:bodyPr>
          <a:lstStyle/>
          <a:p>
            <a:pPr marL="365760" indent="-283464">
              <a:spcBef>
                <a:spcPts val="600"/>
              </a:spcBef>
            </a:pPr>
            <a:r>
              <a:rPr lang="en-US" sz="4400" dirty="0">
                <a:solidFill>
                  <a:schemeClr val="bg2">
                    <a:lumMod val="50000"/>
                  </a:schemeClr>
                </a:solidFill>
              </a:rPr>
              <a:t>Default Network</a:t>
            </a:r>
            <a:br>
              <a:rPr lang="en-US" sz="4400" dirty="0">
                <a:solidFill>
                  <a:schemeClr val="bg2">
                    <a:lumMod val="50000"/>
                  </a:schemeClr>
                </a:solidFill>
              </a:rPr>
            </a:br>
            <a:r>
              <a:rPr lang="en-US" sz="4400" dirty="0">
                <a:solidFill>
                  <a:prstClr val="black"/>
                </a:solidFill>
                <a:effectLst/>
              </a:rPr>
              <a:t/>
            </a:r>
            <a:br>
              <a:rPr lang="en-US" sz="4400" dirty="0">
                <a:solidFill>
                  <a:prstClr val="black"/>
                </a:solidFill>
                <a:effectLst/>
              </a:rPr>
            </a:br>
            <a:endParaRPr lang="en-US" dirty="0"/>
          </a:p>
        </p:txBody>
      </p:sp>
      <p:sp>
        <p:nvSpPr>
          <p:cNvPr id="4" name="Text Placeholder 3"/>
          <p:cNvSpPr>
            <a:spLocks noGrp="1"/>
          </p:cNvSpPr>
          <p:nvPr>
            <p:ph type="subTitle" idx="1"/>
          </p:nvPr>
        </p:nvSpPr>
        <p:spPr>
          <a:xfrm>
            <a:off x="1143000" y="838200"/>
            <a:ext cx="8001000" cy="4953000"/>
          </a:xfrm>
        </p:spPr>
        <p:txBody>
          <a:bodyPr>
            <a:normAutofit lnSpcReduction="10000"/>
          </a:bodyPr>
          <a:lstStyle/>
          <a:p>
            <a:endParaRPr lang="en-US" sz="2800" dirty="0" smtClean="0">
              <a:solidFill>
                <a:schemeClr val="bg2">
                  <a:lumMod val="50000"/>
                </a:schemeClr>
              </a:solidFill>
            </a:endParaRPr>
          </a:p>
          <a:p>
            <a:r>
              <a:rPr lang="en-US" sz="2800" dirty="0" smtClean="0">
                <a:solidFill>
                  <a:schemeClr val="bg2">
                    <a:lumMod val="50000"/>
                  </a:schemeClr>
                </a:solidFill>
              </a:rPr>
              <a:t>Activates when the mind is idle</a:t>
            </a:r>
            <a:endParaRPr lang="en-US" sz="3200" dirty="0" smtClean="0">
              <a:solidFill>
                <a:schemeClr val="bg2">
                  <a:lumMod val="50000"/>
                </a:schemeClr>
              </a:solidFill>
            </a:endParaRPr>
          </a:p>
          <a:p>
            <a:pPr marL="484632" indent="-457200">
              <a:buFont typeface="Arial" panose="020B0604020202020204" pitchFamily="34" charset="0"/>
              <a:buChar char="•"/>
            </a:pPr>
            <a:r>
              <a:rPr lang="en-US" sz="2000" dirty="0" smtClean="0">
                <a:solidFill>
                  <a:schemeClr val="bg2">
                    <a:lumMod val="50000"/>
                  </a:schemeClr>
                </a:solidFill>
              </a:rPr>
              <a:t>Daydreaming</a:t>
            </a:r>
          </a:p>
          <a:p>
            <a:pPr marL="484632" indent="-457200">
              <a:buFont typeface="Arial" panose="020B0604020202020204" pitchFamily="34" charset="0"/>
              <a:buChar char="•"/>
            </a:pPr>
            <a:r>
              <a:rPr lang="en-US" sz="2000" dirty="0" smtClean="0">
                <a:solidFill>
                  <a:schemeClr val="bg2">
                    <a:lumMod val="50000"/>
                  </a:schemeClr>
                </a:solidFill>
              </a:rPr>
              <a:t>Envision the future</a:t>
            </a:r>
          </a:p>
          <a:p>
            <a:pPr marL="484632" indent="-457200">
              <a:buFont typeface="Arial" panose="020B0604020202020204" pitchFamily="34" charset="0"/>
              <a:buChar char="•"/>
            </a:pPr>
            <a:r>
              <a:rPr lang="en-US" sz="2000" dirty="0" smtClean="0">
                <a:solidFill>
                  <a:schemeClr val="bg2">
                    <a:lumMod val="50000"/>
                  </a:schemeClr>
                </a:solidFill>
              </a:rPr>
              <a:t>Reflect on the past</a:t>
            </a:r>
          </a:p>
          <a:p>
            <a:pPr marL="484632" indent="-457200">
              <a:buFont typeface="Arial" panose="020B0604020202020204" pitchFamily="34" charset="0"/>
              <a:buChar char="•"/>
            </a:pPr>
            <a:r>
              <a:rPr lang="en-US" sz="2000" dirty="0" smtClean="0">
                <a:solidFill>
                  <a:schemeClr val="bg2">
                    <a:lumMod val="50000"/>
                  </a:schemeClr>
                </a:solidFill>
              </a:rPr>
              <a:t>Creates spontaneous thoughts </a:t>
            </a:r>
          </a:p>
          <a:p>
            <a:endParaRPr lang="en-US" sz="2000" dirty="0" smtClean="0">
              <a:solidFill>
                <a:schemeClr val="bg2">
                  <a:lumMod val="50000"/>
                </a:schemeClr>
              </a:solidFill>
            </a:endParaRPr>
          </a:p>
          <a:p>
            <a:r>
              <a:rPr lang="en-US" sz="2000" dirty="0" smtClean="0">
                <a:solidFill>
                  <a:schemeClr val="bg2">
                    <a:lumMod val="50000"/>
                  </a:schemeClr>
                </a:solidFill>
              </a:rPr>
              <a:t>Activates less in people who</a:t>
            </a:r>
          </a:p>
          <a:p>
            <a:pPr marL="484632" indent="-457200">
              <a:buFont typeface="Arial" panose="020B0604020202020204" pitchFamily="34" charset="0"/>
              <a:buChar char="•"/>
            </a:pPr>
            <a:r>
              <a:rPr lang="en-US" sz="2000" dirty="0">
                <a:solidFill>
                  <a:schemeClr val="bg2">
                    <a:lumMod val="50000"/>
                  </a:schemeClr>
                </a:solidFill>
              </a:rPr>
              <a:t> </a:t>
            </a:r>
            <a:r>
              <a:rPr lang="en-US" sz="2000" dirty="0" smtClean="0">
                <a:solidFill>
                  <a:schemeClr val="bg2">
                    <a:lumMod val="50000"/>
                  </a:schemeClr>
                </a:solidFill>
              </a:rPr>
              <a:t>experience  long term trauma/PTSD</a:t>
            </a:r>
          </a:p>
          <a:p>
            <a:endParaRPr lang="en-US" sz="2000" dirty="0" smtClean="0">
              <a:solidFill>
                <a:schemeClr val="bg2">
                  <a:lumMod val="50000"/>
                </a:schemeClr>
              </a:solidFill>
            </a:endParaRPr>
          </a:p>
          <a:p>
            <a:r>
              <a:rPr lang="en-US" sz="2000" dirty="0" smtClean="0">
                <a:solidFill>
                  <a:schemeClr val="bg2">
                    <a:lumMod val="50000"/>
                  </a:schemeClr>
                </a:solidFill>
              </a:rPr>
              <a:t>It’s a network that connects temporal lobe (memory), PFC (theory of mind) and cingulate and activates only as a default</a:t>
            </a:r>
          </a:p>
          <a:p>
            <a:r>
              <a:rPr lang="en-US" sz="2000" dirty="0" smtClean="0">
                <a:solidFill>
                  <a:schemeClr val="bg2">
                    <a:lumMod val="50000"/>
                  </a:schemeClr>
                </a:solidFill>
              </a:rPr>
              <a:t>This is new research with much to be learned- not entirely accepted yet</a:t>
            </a:r>
          </a:p>
          <a:p>
            <a:endParaRPr lang="en-US" sz="2000" dirty="0" smtClean="0">
              <a:solidFill>
                <a:schemeClr val="bg2">
                  <a:lumMod val="50000"/>
                </a:schemeClr>
              </a:solidFill>
            </a:endParaRPr>
          </a:p>
          <a:p>
            <a:endParaRPr lang="en-US" sz="3200" dirty="0" smtClean="0">
              <a:solidFill>
                <a:prstClr val="black"/>
              </a:solidFill>
            </a:endParaRPr>
          </a:p>
          <a:p>
            <a:endParaRPr lang="en-US" sz="3200" dirty="0" smtClean="0">
              <a:solidFill>
                <a:prstClr val="black"/>
              </a:solidFill>
            </a:endParaRPr>
          </a:p>
        </p:txBody>
      </p:sp>
    </p:spTree>
    <p:extLst>
      <p:ext uri="{BB962C8B-B14F-4D97-AF65-F5344CB8AC3E}">
        <p14:creationId xmlns:p14="http://schemas.microsoft.com/office/powerpoint/2010/main" val="2117122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399FF"/>
            </a:gs>
            <a:gs pos="16000">
              <a:srgbClr val="00CCCC"/>
            </a:gs>
            <a:gs pos="43000">
              <a:srgbClr val="9999FF"/>
            </a:gs>
            <a:gs pos="55000">
              <a:srgbClr val="2E6792"/>
            </a:gs>
            <a:gs pos="71001">
              <a:srgbClr val="3333CC"/>
            </a:gs>
            <a:gs pos="81000">
              <a:srgbClr val="1170FF"/>
            </a:gs>
            <a:gs pos="100000">
              <a:srgbClr val="006699"/>
            </a:gs>
          </a:gsLst>
          <a:lin ang="1200000" scaled="0"/>
          <a:tileRect l="-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44650" y="274638"/>
            <a:ext cx="7499350" cy="1143000"/>
          </a:xfrm>
        </p:spPr>
        <p:txBody>
          <a:bodyPr/>
          <a:lstStyle/>
          <a:p>
            <a:r>
              <a:rPr lang="en-US" dirty="0" smtClean="0"/>
              <a:t>Are you </a:t>
            </a:r>
            <a:r>
              <a:rPr lang="en-US" smtClean="0"/>
              <a:t>a dreamer?</a:t>
            </a:r>
            <a:endParaRPr lang="en-US" dirty="0"/>
          </a:p>
        </p:txBody>
      </p:sp>
      <p:sp>
        <p:nvSpPr>
          <p:cNvPr id="3" name="Rectangle 2"/>
          <p:cNvSpPr/>
          <p:nvPr/>
        </p:nvSpPr>
        <p:spPr>
          <a:xfrm>
            <a:off x="1600200" y="5638800"/>
            <a:ext cx="4526175" cy="646331"/>
          </a:xfrm>
          <a:prstGeom prst="rect">
            <a:avLst/>
          </a:prstGeom>
        </p:spPr>
        <p:txBody>
          <a:bodyPr wrap="none">
            <a:spAutoFit/>
          </a:bodyPr>
          <a:lstStyle/>
          <a:p>
            <a:r>
              <a:rPr lang="en-US" dirty="0" smtClean="0">
                <a:solidFill>
                  <a:prstClr val="black"/>
                </a:solidFill>
                <a:hlinkClick r:id="rId2"/>
              </a:rPr>
              <a:t>http://www.youtube.com/watch?v=9yJE1iiO0qI</a:t>
            </a:r>
            <a:endParaRPr lang="en-US" dirty="0" smtClean="0">
              <a:solidFill>
                <a:prstClr val="black"/>
              </a:solidFill>
            </a:endParaRPr>
          </a:p>
          <a:p>
            <a:endParaRPr lang="en-US" dirty="0">
              <a:solidFill>
                <a:prstClr val="black"/>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95400"/>
            <a:ext cx="3938892" cy="2763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4567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620000" cy="1219200"/>
          </a:xfrm>
        </p:spPr>
        <p:txBody>
          <a:bodyPr>
            <a:normAutofit fontScale="90000"/>
          </a:bodyPr>
          <a:lstStyle/>
          <a:p>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4400" b="1" dirty="0" smtClean="0">
                <a:solidFill>
                  <a:schemeClr val="accent3">
                    <a:lumMod val="50000"/>
                  </a:schemeClr>
                </a:solidFill>
                <a:latin typeface="Perpetua Titling MT" pitchFamily="18" charset="0"/>
              </a:rPr>
              <a:t> </a:t>
            </a:r>
            <a:br>
              <a:rPr lang="en-US" sz="4400" b="1" dirty="0" smtClean="0">
                <a:solidFill>
                  <a:schemeClr val="accent3">
                    <a:lumMod val="50000"/>
                  </a:schemeClr>
                </a:solidFill>
                <a:latin typeface="Perpetua Titling MT" pitchFamily="18" charset="0"/>
              </a:rPr>
            </a:br>
            <a:r>
              <a:rPr lang="en-US" sz="3100" b="1" dirty="0" smtClean="0">
                <a:solidFill>
                  <a:srgbClr val="002060"/>
                </a:solidFill>
                <a:latin typeface="Perpetua Titling MT" pitchFamily="18" charset="0"/>
              </a:rPr>
              <a:t>Calvin Hall:  </a:t>
            </a:r>
            <a:r>
              <a:rPr lang="en-US" sz="3100" b="1" dirty="0" smtClean="0">
                <a:solidFill>
                  <a:srgbClr val="7030A0"/>
                </a:solidFill>
                <a:latin typeface="Perpetua Titling MT" pitchFamily="18" charset="0"/>
              </a:rPr>
              <a:t/>
            </a:r>
            <a:br>
              <a:rPr lang="en-US" sz="3100" b="1" dirty="0" smtClean="0">
                <a:solidFill>
                  <a:srgbClr val="7030A0"/>
                </a:solidFill>
                <a:latin typeface="Perpetua Titling MT" pitchFamily="18" charset="0"/>
              </a:rPr>
            </a:br>
            <a:r>
              <a:rPr lang="en-US" sz="3100" b="1" dirty="0" smtClean="0">
                <a:solidFill>
                  <a:srgbClr val="7030A0"/>
                </a:solidFill>
                <a:latin typeface="Perpetua Titling MT" pitchFamily="18" charset="0"/>
              </a:rPr>
              <a:t>	</a:t>
            </a:r>
            <a:r>
              <a:rPr lang="en-US" sz="2700" b="1" dirty="0" smtClean="0">
                <a:solidFill>
                  <a:srgbClr val="7030A0"/>
                </a:solidFill>
                <a:effectLst/>
              </a:rPr>
              <a:t>Dreams are a cognitive process </a:t>
            </a:r>
            <a:r>
              <a:rPr lang="en-US" sz="3100" b="1" dirty="0" smtClean="0">
                <a:solidFill>
                  <a:srgbClr val="002060"/>
                </a:solidFill>
                <a:latin typeface="Perpetua Titling MT" pitchFamily="18" charset="0"/>
              </a:rPr>
              <a:t/>
            </a:r>
            <a:br>
              <a:rPr lang="en-US" sz="3100" b="1" dirty="0" smtClean="0">
                <a:solidFill>
                  <a:srgbClr val="002060"/>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t>
            </a:r>
            <a:r>
              <a:rPr lang="en-US" sz="3600" b="1" dirty="0" smtClean="0">
                <a:solidFill>
                  <a:schemeClr val="accent6">
                    <a:lumMod val="75000"/>
                  </a:schemeClr>
                </a:solidFill>
                <a:latin typeface="Perpetua Titling MT" pitchFamily="18" charset="0"/>
              </a:rPr>
              <a:t/>
            </a:r>
            <a:br>
              <a:rPr lang="en-US" sz="3600" b="1" dirty="0" smtClean="0">
                <a:solidFill>
                  <a:schemeClr val="accent6">
                    <a:lumMod val="75000"/>
                  </a:schemeClr>
                </a:solidFill>
                <a:latin typeface="Perpetua Titling MT" pitchFamily="18" charset="0"/>
              </a:rPr>
            </a:br>
            <a:r>
              <a:rPr lang="en-US" sz="3600" b="1" dirty="0" smtClean="0">
                <a:solidFill>
                  <a:schemeClr val="accent6">
                    <a:lumMod val="75000"/>
                  </a:schemeClr>
                </a:solidFill>
                <a:latin typeface="+mn-lt"/>
              </a:rPr>
              <a:t/>
            </a:r>
            <a:br>
              <a:rPr lang="en-US" sz="3600" b="1" dirty="0" smtClean="0">
                <a:solidFill>
                  <a:schemeClr val="accent6">
                    <a:lumMod val="75000"/>
                  </a:schemeClr>
                </a:solidFill>
                <a:latin typeface="+mn-lt"/>
              </a:rPr>
            </a:br>
            <a:r>
              <a:rPr lang="en-US" dirty="0" smtClean="0"/>
              <a:t/>
            </a:r>
            <a:br>
              <a:rPr lang="en-US" dirty="0" smtClean="0"/>
            </a:br>
            <a:endParaRPr lang="en-US" dirty="0"/>
          </a:p>
        </p:txBody>
      </p:sp>
      <p:sp>
        <p:nvSpPr>
          <p:cNvPr id="5" name="TextBox 4"/>
          <p:cNvSpPr txBox="1"/>
          <p:nvPr/>
        </p:nvSpPr>
        <p:spPr>
          <a:xfrm>
            <a:off x="1143000" y="5715001"/>
            <a:ext cx="7848600" cy="646331"/>
          </a:xfrm>
          <a:prstGeom prst="rect">
            <a:avLst/>
          </a:prstGeom>
          <a:noFill/>
          <a:ln w="28575">
            <a:noFill/>
          </a:ln>
        </p:spPr>
        <p:txBody>
          <a:bodyPr wrap="square" rtlCol="0">
            <a:spAutoFit/>
          </a:bodyPr>
          <a:lstStyle/>
          <a:p>
            <a:pPr>
              <a:buFont typeface="Wingdings" pitchFamily="2" charset="2"/>
              <a:buChar char="ü"/>
            </a:pPr>
            <a:r>
              <a:rPr lang="en-US" dirty="0">
                <a:solidFill>
                  <a:srgbClr val="7030A0"/>
                </a:solidFill>
              </a:rPr>
              <a:t>Dreams provide a path to the unconscious areas of the mind, </a:t>
            </a:r>
          </a:p>
          <a:p>
            <a:r>
              <a:rPr lang="en-US" dirty="0">
                <a:solidFill>
                  <a:srgbClr val="7030A0"/>
                </a:solidFill>
              </a:rPr>
              <a:t>          and can be a map for the dreamer to anticipate difficulties and obstacles</a:t>
            </a:r>
          </a:p>
        </p:txBody>
      </p:sp>
      <p:sp>
        <p:nvSpPr>
          <p:cNvPr id="6" name="TextBox 5"/>
          <p:cNvSpPr txBox="1"/>
          <p:nvPr/>
        </p:nvSpPr>
        <p:spPr>
          <a:xfrm>
            <a:off x="990600" y="3429000"/>
            <a:ext cx="6781800" cy="2031325"/>
          </a:xfrm>
          <a:prstGeom prst="rect">
            <a:avLst/>
          </a:prstGeom>
          <a:noFill/>
        </p:spPr>
        <p:txBody>
          <a:bodyPr wrap="square" rtlCol="0">
            <a:spAutoFit/>
          </a:bodyPr>
          <a:lstStyle/>
          <a:p>
            <a:endParaRPr lang="en-US" b="1" dirty="0">
              <a:solidFill>
                <a:srgbClr val="7030A0"/>
              </a:solidFill>
            </a:endParaRPr>
          </a:p>
          <a:p>
            <a:r>
              <a:rPr lang="en-US" b="1" dirty="0">
                <a:solidFill>
                  <a:srgbClr val="7030A0"/>
                </a:solidFill>
              </a:rPr>
              <a:t>Analyzed thousands of dreams from diaries</a:t>
            </a:r>
          </a:p>
          <a:p>
            <a:pPr lvl="1">
              <a:buFont typeface="Wingdings" pitchFamily="2" charset="2"/>
              <a:buChar char="v"/>
            </a:pPr>
            <a:r>
              <a:rPr lang="en-US" dirty="0">
                <a:solidFill>
                  <a:srgbClr val="7030A0"/>
                </a:solidFill>
              </a:rPr>
              <a:t>Developed a quantitative coding system for content</a:t>
            </a:r>
          </a:p>
          <a:p>
            <a:pPr lvl="1">
              <a:buFont typeface="Wingdings" pitchFamily="2" charset="2"/>
              <a:buChar char="v"/>
            </a:pPr>
            <a:r>
              <a:rPr lang="en-US" dirty="0">
                <a:solidFill>
                  <a:srgbClr val="7030A0"/>
                </a:solidFill>
              </a:rPr>
              <a:t>Looked for patterns</a:t>
            </a:r>
          </a:p>
          <a:p>
            <a:pPr lvl="1">
              <a:buFont typeface="Wingdings" pitchFamily="2" charset="2"/>
              <a:buChar char="v"/>
            </a:pPr>
            <a:r>
              <a:rPr lang="en-US" dirty="0">
                <a:solidFill>
                  <a:srgbClr val="7030A0"/>
                </a:solidFill>
              </a:rPr>
              <a:t>Methodical, empirical</a:t>
            </a:r>
          </a:p>
          <a:p>
            <a:pPr lvl="1">
              <a:buFont typeface="Wingdings" pitchFamily="2" charset="2"/>
              <a:buChar char="v"/>
            </a:pPr>
            <a:r>
              <a:rPr lang="en-US" dirty="0">
                <a:solidFill>
                  <a:srgbClr val="7030A0"/>
                </a:solidFill>
              </a:rPr>
              <a:t>Believed meaningful predictions could be made about </a:t>
            </a:r>
          </a:p>
          <a:p>
            <a:pPr lvl="1"/>
            <a:r>
              <a:rPr lang="en-US" dirty="0">
                <a:solidFill>
                  <a:srgbClr val="7030A0"/>
                </a:solidFill>
              </a:rPr>
              <a:t>       dreamer’s behavior and lifestyle</a:t>
            </a:r>
          </a:p>
        </p:txBody>
      </p:sp>
      <p:sp>
        <p:nvSpPr>
          <p:cNvPr id="10" name="Content Placeholder 9"/>
          <p:cNvSpPr>
            <a:spLocks noGrp="1"/>
          </p:cNvSpPr>
          <p:nvPr>
            <p:ph idx="1"/>
          </p:nvPr>
        </p:nvSpPr>
        <p:spPr>
          <a:xfrm>
            <a:off x="2971800" y="1752600"/>
            <a:ext cx="5791200" cy="1066800"/>
          </a:xfrm>
        </p:spPr>
        <p:txBody>
          <a:bodyPr>
            <a:normAutofit/>
          </a:bodyPr>
          <a:lstStyle/>
          <a:p>
            <a:pPr>
              <a:buNone/>
            </a:pPr>
            <a:r>
              <a:rPr lang="en-US" sz="2000" b="1" dirty="0" smtClean="0">
                <a:solidFill>
                  <a:srgbClr val="7030A0"/>
                </a:solidFill>
              </a:rPr>
              <a:t>  </a:t>
            </a:r>
            <a:r>
              <a:rPr lang="en-US" sz="2000" b="1" dirty="0" smtClean="0">
                <a:solidFill>
                  <a:srgbClr val="00B050"/>
                </a:solidFill>
              </a:rPr>
              <a:t>The goal is not to understand the dream-</a:t>
            </a:r>
          </a:p>
          <a:p>
            <a:pPr>
              <a:buNone/>
            </a:pPr>
            <a:r>
              <a:rPr lang="en-US" sz="2000" b="1" dirty="0" smtClean="0">
                <a:solidFill>
                  <a:srgbClr val="00B050"/>
                </a:solidFill>
              </a:rPr>
              <a:t>             But to understand the dreamer</a:t>
            </a:r>
          </a:p>
          <a:p>
            <a:endParaRPr lang="en-US" dirty="0" smtClean="0"/>
          </a:p>
          <a:p>
            <a:endParaRPr lang="en-US" dirty="0"/>
          </a:p>
        </p:txBody>
      </p:sp>
      <p:pic>
        <p:nvPicPr>
          <p:cNvPr id="16" name="Content Placeholder 4" descr="nj7245-468a-i1.0.jpg"/>
          <p:cNvPicPr>
            <a:picLocks noChangeAspect="1"/>
          </p:cNvPicPr>
          <p:nvPr/>
        </p:nvPicPr>
        <p:blipFill>
          <a:blip r:embed="rId3" cstate="print"/>
          <a:stretch>
            <a:fillRect/>
          </a:stretch>
        </p:blipFill>
        <p:spPr>
          <a:xfrm>
            <a:off x="228600" y="1371600"/>
            <a:ext cx="2667000" cy="2013215"/>
          </a:xfrm>
          <a:prstGeom prst="rect">
            <a:avLst/>
          </a:prstGeom>
        </p:spPr>
      </p:pic>
      <p:pic>
        <p:nvPicPr>
          <p:cNvPr id="17" name="Picture 4" descr="https://encrypted-tbn3.google.com/images?q=tbn:ANd9GcROTa50VZk3DuqCa9ORsm5qxRigX3iCjGmIIaebqMHzsDVRRx6rWQ"/>
          <p:cNvPicPr>
            <a:picLocks noChangeAspect="1" noChangeArrowheads="1"/>
          </p:cNvPicPr>
          <p:nvPr/>
        </p:nvPicPr>
        <p:blipFill>
          <a:blip r:embed="rId4" cstate="print"/>
          <a:srcRect/>
          <a:stretch>
            <a:fillRect/>
          </a:stretch>
        </p:blipFill>
        <p:spPr bwMode="auto">
          <a:xfrm>
            <a:off x="6934200" y="2971800"/>
            <a:ext cx="1752600" cy="2593029"/>
          </a:xfrm>
          <a:prstGeom prst="rect">
            <a:avLst/>
          </a:prstGeom>
          <a:noFill/>
        </p:spPr>
      </p:pic>
    </p:spTree>
    <p:extLst>
      <p:ext uri="{BB962C8B-B14F-4D97-AF65-F5344CB8AC3E}">
        <p14:creationId xmlns:p14="http://schemas.microsoft.com/office/powerpoint/2010/main" val="1196588187"/>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30000">
              <a:srgbClr val="0819FB"/>
            </a:gs>
            <a:gs pos="52000">
              <a:srgbClr val="1A8D48"/>
            </a:gs>
            <a:gs pos="60000">
              <a:srgbClr val="FFFF00"/>
            </a:gs>
            <a:gs pos="73000">
              <a:srgbClr val="EE3F17"/>
            </a:gs>
            <a:gs pos="88000">
              <a:srgbClr val="E81766"/>
            </a:gs>
            <a:gs pos="100000">
              <a:srgbClr val="A603AB"/>
            </a:gs>
          </a:gsLst>
          <a:lin ang="18600000" scaled="0"/>
          <a:tileRect/>
        </a:gradFill>
        <a:effectLst/>
      </p:bgPr>
    </p:bg>
    <p:spTree>
      <p:nvGrpSpPr>
        <p:cNvPr id="1" name=""/>
        <p:cNvGrpSpPr/>
        <p:nvPr/>
      </p:nvGrpSpPr>
      <p:grpSpPr>
        <a:xfrm>
          <a:off x="0" y="0"/>
          <a:ext cx="0" cy="0"/>
          <a:chOff x="0" y="0"/>
          <a:chExt cx="0" cy="0"/>
        </a:xfrm>
      </p:grpSpPr>
      <p:sp>
        <p:nvSpPr>
          <p:cNvPr id="2" name="Rectangle 1"/>
          <p:cNvSpPr/>
          <p:nvPr/>
        </p:nvSpPr>
        <p:spPr>
          <a:xfrm>
            <a:off x="979714" y="5219857"/>
            <a:ext cx="8610600" cy="707886"/>
          </a:xfrm>
          <a:prstGeom prst="rect">
            <a:avLst/>
          </a:prstGeom>
        </p:spPr>
        <p:txBody>
          <a:bodyPr wrap="square">
            <a:spAutoFit/>
          </a:bodyPr>
          <a:lstStyle/>
          <a:p>
            <a:pPr>
              <a:buFont typeface="Wingdings" pitchFamily="2" charset="2"/>
              <a:buChar char="ü"/>
            </a:pPr>
            <a:r>
              <a:rPr lang="en-US" sz="2000" dirty="0">
                <a:solidFill>
                  <a:prstClr val="black"/>
                </a:solidFill>
              </a:rPr>
              <a:t>Dreams provide a path to the unconscious areas of the mind, </a:t>
            </a:r>
          </a:p>
          <a:p>
            <a:r>
              <a:rPr lang="en-US" sz="2000" dirty="0">
                <a:solidFill>
                  <a:prstClr val="black"/>
                </a:solidFill>
              </a:rPr>
              <a:t>        and can be a map for the dreamer to anticipate difficulties and obstacles</a:t>
            </a:r>
          </a:p>
        </p:txBody>
      </p:sp>
      <p:sp>
        <p:nvSpPr>
          <p:cNvPr id="3" name="Rectangle 2"/>
          <p:cNvSpPr/>
          <p:nvPr/>
        </p:nvSpPr>
        <p:spPr>
          <a:xfrm>
            <a:off x="3352800" y="2380684"/>
            <a:ext cx="5562600" cy="2246769"/>
          </a:xfrm>
          <a:prstGeom prst="rect">
            <a:avLst/>
          </a:prstGeom>
        </p:spPr>
        <p:txBody>
          <a:bodyPr wrap="square">
            <a:spAutoFit/>
          </a:bodyPr>
          <a:lstStyle/>
          <a:p>
            <a:pPr marL="1257300" lvl="2" indent="-342900">
              <a:buFont typeface="Wingdings" panose="05000000000000000000" pitchFamily="2" charset="2"/>
              <a:buChar char="Ø"/>
            </a:pPr>
            <a:r>
              <a:rPr lang="en-US" sz="2000" dirty="0">
                <a:solidFill>
                  <a:srgbClr val="002060"/>
                </a:solidFill>
              </a:rPr>
              <a:t>A dream is a work of art</a:t>
            </a:r>
          </a:p>
          <a:p>
            <a:pPr lvl="2"/>
            <a:endParaRPr lang="en-US" sz="2000" dirty="0">
              <a:solidFill>
                <a:srgbClr val="002060"/>
              </a:solidFill>
            </a:endParaRPr>
          </a:p>
          <a:p>
            <a:pPr marL="1257300" lvl="2" indent="-342900">
              <a:buFont typeface="Wingdings" panose="05000000000000000000" pitchFamily="2" charset="2"/>
              <a:buChar char="Ø"/>
            </a:pPr>
            <a:r>
              <a:rPr lang="en-US" sz="2000" dirty="0">
                <a:solidFill>
                  <a:srgbClr val="002060"/>
                </a:solidFill>
              </a:rPr>
              <a:t> Metaphor isn’t necessarily a  metaphor</a:t>
            </a:r>
          </a:p>
          <a:p>
            <a:pPr marL="1257300" lvl="2" indent="-342900">
              <a:buFont typeface="Arial" panose="020B0604020202020204" pitchFamily="34" charset="0"/>
              <a:buChar char="•"/>
            </a:pPr>
            <a:r>
              <a:rPr lang="en-US" sz="2000" dirty="0">
                <a:solidFill>
                  <a:srgbClr val="002060"/>
                </a:solidFill>
              </a:rPr>
              <a:t>It can be a pun or a slang</a:t>
            </a:r>
          </a:p>
          <a:p>
            <a:pPr lvl="2"/>
            <a:endParaRPr lang="en-US" sz="2000" dirty="0">
              <a:solidFill>
                <a:srgbClr val="002060"/>
              </a:solidFill>
            </a:endParaRPr>
          </a:p>
          <a:p>
            <a:pPr marL="1257300" lvl="2" indent="-342900">
              <a:buFont typeface="Wingdings" panose="05000000000000000000" pitchFamily="2" charset="2"/>
              <a:buChar char="Ø"/>
            </a:pPr>
            <a:r>
              <a:rPr lang="en-US" sz="2000" dirty="0">
                <a:solidFill>
                  <a:srgbClr val="002060"/>
                </a:solidFill>
              </a:rPr>
              <a:t>He didn’t think dreams  were a disguise </a:t>
            </a:r>
          </a:p>
          <a:p>
            <a:pPr marL="1257300" lvl="2" indent="-342900">
              <a:buFont typeface="Arial" panose="020B0604020202020204" pitchFamily="34" charset="0"/>
              <a:buChar char="•"/>
            </a:pPr>
            <a:r>
              <a:rPr lang="en-US" sz="2000" dirty="0">
                <a:solidFill>
                  <a:srgbClr val="002060"/>
                </a:solidFill>
              </a:rPr>
              <a:t> not hidden expression</a:t>
            </a:r>
          </a:p>
        </p:txBody>
      </p:sp>
      <p:sp>
        <p:nvSpPr>
          <p:cNvPr id="6" name="Title 5"/>
          <p:cNvSpPr>
            <a:spLocks noGrp="1"/>
          </p:cNvSpPr>
          <p:nvPr>
            <p:ph type="title"/>
          </p:nvPr>
        </p:nvSpPr>
        <p:spPr>
          <a:xfrm>
            <a:off x="1417320" y="304800"/>
            <a:ext cx="7498080" cy="1143000"/>
          </a:xfrm>
        </p:spPr>
        <p:txBody>
          <a:bodyPr/>
          <a:lstStyle/>
          <a:p>
            <a:pPr marL="457200" lvl="1" rtl="0"/>
            <a:r>
              <a:rPr lang="en-US" sz="2800" b="1" kern="1200" dirty="0">
                <a:solidFill>
                  <a:srgbClr val="0070C0"/>
                </a:solidFill>
                <a:latin typeface="Gill Sans MT"/>
              </a:rPr>
              <a:t>One picture is worth a thousand words</a:t>
            </a:r>
            <a:br>
              <a:rPr lang="en-US" sz="2800" b="1" kern="1200" dirty="0">
                <a:solidFill>
                  <a:srgbClr val="0070C0"/>
                </a:solidFill>
                <a:latin typeface="Gill Sans MT"/>
              </a:rPr>
            </a:br>
            <a:endParaRPr lang="en-US" dirty="0">
              <a:solidFill>
                <a:srgbClr val="0070C0"/>
              </a:solidFill>
            </a:endParaRP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86282"/>
            <a:ext cx="3523814"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13679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6654" y="457201"/>
            <a:ext cx="4516746" cy="685800"/>
          </a:xfrm>
        </p:spPr>
        <p:txBody>
          <a:bodyPr>
            <a:normAutofit fontScale="90000"/>
          </a:bodyPr>
          <a:lstStyle/>
          <a:p>
            <a:r>
              <a:rPr lang="en-US" sz="2800" dirty="0"/>
              <a:t>based on large amounts of </a:t>
            </a:r>
            <a:r>
              <a:rPr lang="en-US" sz="2800" dirty="0" smtClean="0"/>
              <a:t>data, his research shows</a:t>
            </a:r>
            <a:endParaRPr lang="en-US" sz="2800" dirty="0"/>
          </a:p>
        </p:txBody>
      </p:sp>
      <p:sp>
        <p:nvSpPr>
          <p:cNvPr id="3" name="Content Placeholder 2"/>
          <p:cNvSpPr>
            <a:spLocks noGrp="1"/>
          </p:cNvSpPr>
          <p:nvPr>
            <p:ph idx="1"/>
          </p:nvPr>
        </p:nvSpPr>
        <p:spPr>
          <a:xfrm>
            <a:off x="1295400" y="3132691"/>
            <a:ext cx="7650480" cy="4800600"/>
          </a:xfrm>
        </p:spPr>
        <p:txBody>
          <a:bodyPr>
            <a:normAutofit/>
          </a:bodyPr>
          <a:lstStyle/>
          <a:p>
            <a:r>
              <a:rPr lang="en-US" sz="2000" dirty="0" smtClean="0"/>
              <a:t>there </a:t>
            </a:r>
            <a:r>
              <a:rPr lang="en-US" sz="2000" dirty="0"/>
              <a:t>is </a:t>
            </a:r>
            <a:r>
              <a:rPr lang="en-US" sz="2000" dirty="0" smtClean="0"/>
              <a:t>"continuity</a:t>
            </a:r>
            <a:r>
              <a:rPr lang="en-US" sz="2000" dirty="0"/>
              <a:t>" between the content of dreams and waking </a:t>
            </a:r>
            <a:r>
              <a:rPr lang="en-US" sz="2000" dirty="0" smtClean="0"/>
              <a:t>life.  They </a:t>
            </a:r>
            <a:r>
              <a:rPr lang="en-US" sz="2000" dirty="0"/>
              <a:t>are </a:t>
            </a:r>
            <a:r>
              <a:rPr lang="en-US" sz="2000" dirty="0" smtClean="0"/>
              <a:t>what </a:t>
            </a:r>
            <a:r>
              <a:rPr lang="en-US" sz="2000" dirty="0"/>
              <a:t>we </a:t>
            </a:r>
            <a:r>
              <a:rPr lang="en-US" sz="2000" dirty="0" smtClean="0"/>
              <a:t>might </a:t>
            </a:r>
            <a:r>
              <a:rPr lang="en-US" sz="2000" dirty="0"/>
              <a:t>expect based on </a:t>
            </a:r>
            <a:r>
              <a:rPr lang="en-US" sz="2000" dirty="0" smtClean="0"/>
              <a:t>the individual’s life</a:t>
            </a:r>
          </a:p>
          <a:p>
            <a:r>
              <a:rPr lang="en-US" sz="2000" dirty="0" smtClean="0"/>
              <a:t>dreams </a:t>
            </a:r>
            <a:r>
              <a:rPr lang="en-US" sz="2000" dirty="0"/>
              <a:t>from cultures around the world tends to be fairly </a:t>
            </a:r>
            <a:r>
              <a:rPr lang="en-US" sz="2000" dirty="0" smtClean="0"/>
              <a:t>similar</a:t>
            </a:r>
          </a:p>
          <a:p>
            <a:r>
              <a:rPr lang="en-US" sz="2000" dirty="0" smtClean="0"/>
              <a:t>(the exception is aggression)</a:t>
            </a:r>
          </a:p>
          <a:p>
            <a:r>
              <a:rPr lang="en-US" sz="2000" dirty="0" smtClean="0"/>
              <a:t>Dreams reflect relationships with loved ones</a:t>
            </a:r>
          </a:p>
          <a:p>
            <a:r>
              <a:rPr lang="en-US" sz="2000" dirty="0" smtClean="0"/>
              <a:t>The </a:t>
            </a:r>
            <a:r>
              <a:rPr lang="en-US" sz="2000" dirty="0"/>
              <a:t>dreams </a:t>
            </a:r>
            <a:r>
              <a:rPr lang="en-US" sz="2000" dirty="0" smtClean="0"/>
              <a:t>of schizophrenics </a:t>
            </a:r>
            <a:r>
              <a:rPr lang="en-US" sz="2000" dirty="0"/>
              <a:t>(</a:t>
            </a:r>
            <a:r>
              <a:rPr lang="en-US" sz="2000" dirty="0" smtClean="0"/>
              <a:t>compared </a:t>
            </a:r>
            <a:r>
              <a:rPr lang="en-US" sz="2000" dirty="0"/>
              <a:t>to the </a:t>
            </a:r>
            <a:r>
              <a:rPr lang="en-US" sz="2000" dirty="0" smtClean="0"/>
              <a:t>norms) show they </a:t>
            </a:r>
            <a:r>
              <a:rPr lang="en-US" sz="2000" dirty="0"/>
              <a:t>have comparatively little friendliness or striving, and few friends. </a:t>
            </a:r>
          </a:p>
          <a:p>
            <a:endParaRPr lang="en-US" sz="2000" dirty="0" smtClean="0"/>
          </a:p>
          <a:p>
            <a:endParaRPr lang="en-US" sz="2000" dirty="0"/>
          </a:p>
        </p:txBody>
      </p:sp>
      <p:sp>
        <p:nvSpPr>
          <p:cNvPr id="5" name="Rectangle 4"/>
          <p:cNvSpPr/>
          <p:nvPr/>
        </p:nvSpPr>
        <p:spPr>
          <a:xfrm>
            <a:off x="3886200" y="1901325"/>
            <a:ext cx="4648200" cy="707886"/>
          </a:xfrm>
          <a:prstGeom prst="rect">
            <a:avLst/>
          </a:prstGeom>
        </p:spPr>
        <p:txBody>
          <a:bodyPr wrap="square">
            <a:spAutoFit/>
          </a:bodyPr>
          <a:lstStyle/>
          <a:p>
            <a:pPr marL="365760" indent="-283464">
              <a:spcBef>
                <a:spcPts val="600"/>
              </a:spcBef>
              <a:buClr>
                <a:srgbClr val="0F6FC6"/>
              </a:buClr>
              <a:buSzPct val="80000"/>
              <a:buFont typeface="Wingdings 2"/>
              <a:buChar char=""/>
            </a:pPr>
            <a:r>
              <a:rPr lang="en-US" sz="2000" dirty="0">
                <a:solidFill>
                  <a:prstClr val="black"/>
                </a:solidFill>
              </a:rPr>
              <a:t>Dreams are consistent over time and reveal our conceptions and concerns.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4800"/>
            <a:ext cx="1981200"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46259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381000"/>
            <a:ext cx="7924800" cy="5867400"/>
          </a:xfrm>
        </p:spPr>
        <p:txBody>
          <a:bodyPr>
            <a:noAutofit/>
          </a:bodyPr>
          <a:lstStyle/>
          <a:p>
            <a:pPr marL="82296" indent="0">
              <a:buNone/>
            </a:pPr>
            <a:r>
              <a:rPr lang="en-US" sz="1800" dirty="0" smtClean="0">
                <a:solidFill>
                  <a:srgbClr val="002060"/>
                </a:solidFill>
              </a:rPr>
              <a:t>1. Dreams are Intense</a:t>
            </a:r>
          </a:p>
          <a:p>
            <a:r>
              <a:rPr lang="en-US" sz="1800" dirty="0" smtClean="0">
                <a:solidFill>
                  <a:srgbClr val="002060"/>
                </a:solidFill>
              </a:rPr>
              <a:t>Can be emotional, embarrassing, painful, terrifying-  so much so it wakes us up</a:t>
            </a:r>
          </a:p>
          <a:p>
            <a:r>
              <a:rPr lang="en-US" sz="1800" dirty="0" smtClean="0">
                <a:solidFill>
                  <a:srgbClr val="002060"/>
                </a:solidFill>
              </a:rPr>
              <a:t>Most </a:t>
            </a:r>
            <a:r>
              <a:rPr lang="en-US" sz="1800" dirty="0">
                <a:solidFill>
                  <a:srgbClr val="002060"/>
                </a:solidFill>
              </a:rPr>
              <a:t>common emotions are:</a:t>
            </a:r>
          </a:p>
          <a:p>
            <a:pPr marL="82296" indent="0">
              <a:buNone/>
            </a:pPr>
            <a:r>
              <a:rPr lang="en-US" sz="1800" dirty="0">
                <a:solidFill>
                  <a:srgbClr val="002060"/>
                </a:solidFill>
              </a:rPr>
              <a:t>	Fear</a:t>
            </a:r>
          </a:p>
          <a:p>
            <a:pPr marL="82296" indent="0">
              <a:buNone/>
            </a:pPr>
            <a:r>
              <a:rPr lang="en-US" sz="1800" dirty="0">
                <a:solidFill>
                  <a:srgbClr val="002060"/>
                </a:solidFill>
              </a:rPr>
              <a:t>	Anxiety</a:t>
            </a:r>
          </a:p>
          <a:p>
            <a:pPr marL="82296" indent="0">
              <a:buNone/>
            </a:pPr>
            <a:r>
              <a:rPr lang="en-US" sz="1800" dirty="0">
                <a:solidFill>
                  <a:srgbClr val="002060"/>
                </a:solidFill>
              </a:rPr>
              <a:t>	Surprise</a:t>
            </a:r>
          </a:p>
          <a:p>
            <a:endParaRPr lang="en-US" sz="1800" dirty="0" smtClean="0">
              <a:solidFill>
                <a:srgbClr val="002060"/>
              </a:solidFill>
            </a:endParaRPr>
          </a:p>
          <a:p>
            <a:pPr marL="82296" indent="0">
              <a:buNone/>
            </a:pPr>
            <a:r>
              <a:rPr lang="en-US" sz="1800" dirty="0" smtClean="0">
                <a:solidFill>
                  <a:srgbClr val="002060"/>
                </a:solidFill>
              </a:rPr>
              <a:t>2. Dreams are Disorganized and Illogical</a:t>
            </a:r>
          </a:p>
          <a:p>
            <a:r>
              <a:rPr lang="en-US" sz="1800" dirty="0" smtClean="0">
                <a:solidFill>
                  <a:srgbClr val="002060"/>
                </a:solidFill>
              </a:rPr>
              <a:t>Ambiguous, inconsistent, bizarre</a:t>
            </a:r>
          </a:p>
          <a:p>
            <a:pPr marL="82296" indent="0">
              <a:buNone/>
            </a:pPr>
            <a:endParaRPr lang="en-US" sz="1800" dirty="0" smtClean="0">
              <a:solidFill>
                <a:srgbClr val="002060"/>
              </a:solidFill>
            </a:endParaRPr>
          </a:p>
          <a:p>
            <a:pPr marL="82296" indent="0">
              <a:buNone/>
            </a:pPr>
            <a:r>
              <a:rPr lang="en-US" sz="1800" dirty="0" smtClean="0">
                <a:solidFill>
                  <a:srgbClr val="002060"/>
                </a:solidFill>
              </a:rPr>
              <a:t>3. Illogical content</a:t>
            </a:r>
          </a:p>
          <a:p>
            <a:r>
              <a:rPr lang="en-US" sz="1800" dirty="0" smtClean="0">
                <a:solidFill>
                  <a:srgbClr val="002060"/>
                </a:solidFill>
              </a:rPr>
              <a:t>ideas of time, person and place don’t apply</a:t>
            </a:r>
          </a:p>
          <a:p>
            <a:r>
              <a:rPr lang="en-US" sz="1800" dirty="0" smtClean="0">
                <a:solidFill>
                  <a:srgbClr val="002060"/>
                </a:solidFill>
              </a:rPr>
              <a:t> natural laws are disobeyed</a:t>
            </a:r>
          </a:p>
          <a:p>
            <a:endParaRPr lang="en-US" sz="1800" dirty="0" smtClean="0">
              <a:solidFill>
                <a:srgbClr val="002060"/>
              </a:solidFill>
            </a:endParaRPr>
          </a:p>
          <a:p>
            <a:pPr marL="82296" indent="0">
              <a:buNone/>
            </a:pPr>
            <a:r>
              <a:rPr lang="en-US" sz="1800" dirty="0" smtClean="0">
                <a:solidFill>
                  <a:srgbClr val="002060"/>
                </a:solidFill>
              </a:rPr>
              <a:t>4. Strange content: </a:t>
            </a:r>
            <a:r>
              <a:rPr lang="en-US" sz="1800" u="sng" dirty="0" smtClean="0">
                <a:solidFill>
                  <a:srgbClr val="002060"/>
                </a:solidFill>
              </a:rPr>
              <a:t>but we accept it</a:t>
            </a:r>
          </a:p>
          <a:p>
            <a:r>
              <a:rPr lang="en-US" sz="1800" dirty="0" smtClean="0">
                <a:solidFill>
                  <a:srgbClr val="002060"/>
                </a:solidFill>
              </a:rPr>
              <a:t>Events like we’re stuck and can’t move</a:t>
            </a:r>
          </a:p>
          <a:p>
            <a:r>
              <a:rPr lang="en-US" sz="1800" dirty="0" smtClean="0">
                <a:solidFill>
                  <a:srgbClr val="002060"/>
                </a:solidFill>
              </a:rPr>
              <a:t>Flying</a:t>
            </a:r>
          </a:p>
          <a:p>
            <a:r>
              <a:rPr lang="en-US" sz="1800" dirty="0" smtClean="0">
                <a:solidFill>
                  <a:srgbClr val="002060"/>
                </a:solidFill>
              </a:rPr>
              <a:t>Time travel</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8158" y="1752600"/>
            <a:ext cx="2590800" cy="4171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854053" y="6095999"/>
            <a:ext cx="2699009" cy="646331"/>
          </a:xfrm>
          <a:prstGeom prst="rect">
            <a:avLst/>
          </a:prstGeom>
          <a:noFill/>
        </p:spPr>
        <p:txBody>
          <a:bodyPr wrap="none" rtlCol="0">
            <a:spAutoFit/>
          </a:bodyPr>
          <a:lstStyle/>
          <a:p>
            <a:r>
              <a:rPr lang="en-US" dirty="0" smtClean="0">
                <a:solidFill>
                  <a:prstClr val="black"/>
                </a:solidFill>
              </a:rPr>
              <a:t>Research on </a:t>
            </a:r>
            <a:r>
              <a:rPr lang="en-US" dirty="0" err="1" smtClean="0">
                <a:solidFill>
                  <a:prstClr val="black"/>
                </a:solidFill>
              </a:rPr>
              <a:t>Senoi</a:t>
            </a:r>
            <a:r>
              <a:rPr lang="en-US" dirty="0" smtClean="0">
                <a:solidFill>
                  <a:prstClr val="black"/>
                </a:solidFill>
              </a:rPr>
              <a:t>  culture</a:t>
            </a:r>
          </a:p>
          <a:p>
            <a:r>
              <a:rPr lang="en-US" dirty="0" smtClean="0">
                <a:solidFill>
                  <a:prstClr val="black"/>
                </a:solidFill>
              </a:rPr>
              <a:t> regarding dreams</a:t>
            </a:r>
            <a:endParaRPr lang="en-US" dirty="0">
              <a:solidFill>
                <a:prstClr val="black"/>
              </a:solidFill>
            </a:endParaRPr>
          </a:p>
        </p:txBody>
      </p:sp>
    </p:spTree>
    <p:extLst>
      <p:ext uri="{BB962C8B-B14F-4D97-AF65-F5344CB8AC3E}">
        <p14:creationId xmlns:p14="http://schemas.microsoft.com/office/powerpoint/2010/main" val="9634296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381000"/>
            <a:ext cx="2438400" cy="278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295400" y="330695"/>
            <a:ext cx="7498080" cy="1143000"/>
          </a:xfrm>
        </p:spPr>
        <p:txBody>
          <a:bodyPr>
            <a:normAutofit fontScale="90000"/>
          </a:bodyPr>
          <a:lstStyle/>
          <a:p>
            <a:pPr marL="82296" lvl="0">
              <a:spcBef>
                <a:spcPts val="600"/>
              </a:spcBef>
            </a:pPr>
            <a:r>
              <a:rPr lang="en-US" dirty="0" smtClean="0">
                <a:solidFill>
                  <a:srgbClr val="7030A0"/>
                </a:solidFill>
              </a:rPr>
              <a:t/>
            </a:r>
            <a:br>
              <a:rPr lang="en-US" dirty="0" smtClean="0">
                <a:solidFill>
                  <a:srgbClr val="7030A0"/>
                </a:solidFill>
              </a:rPr>
            </a:br>
            <a:r>
              <a:rPr lang="en-US" dirty="0" smtClean="0">
                <a:solidFill>
                  <a:srgbClr val="7030A0"/>
                </a:solidFill>
              </a:rPr>
              <a:t>G. William </a:t>
            </a:r>
            <a:r>
              <a:rPr lang="en-US" dirty="0" err="1" smtClean="0">
                <a:solidFill>
                  <a:srgbClr val="7030A0"/>
                </a:solidFill>
              </a:rPr>
              <a:t>Dumhoff</a:t>
            </a:r>
            <a:r>
              <a:rPr lang="en-US" dirty="0" smtClean="0"/>
              <a:t/>
            </a:r>
            <a:br>
              <a:rPr lang="en-US" dirty="0" smtClean="0"/>
            </a:br>
            <a:r>
              <a:rPr lang="en-US" sz="2200" b="1" dirty="0">
                <a:solidFill>
                  <a:srgbClr val="0070C0"/>
                </a:solidFill>
                <a:effectLst/>
              </a:rPr>
              <a:t/>
            </a:r>
            <a:br>
              <a:rPr lang="en-US" sz="2200" b="1" dirty="0">
                <a:solidFill>
                  <a:srgbClr val="0070C0"/>
                </a:solidFill>
                <a:effectLst/>
              </a:rPr>
            </a:br>
            <a:r>
              <a:rPr lang="en-US" sz="2700" b="1" dirty="0">
                <a:solidFill>
                  <a:srgbClr val="0070C0"/>
                </a:solidFill>
                <a:effectLst/>
              </a:rPr>
              <a:t>Dreams Have Psychological Meaning </a:t>
            </a:r>
            <a:br>
              <a:rPr lang="en-US" sz="2700" b="1" dirty="0">
                <a:solidFill>
                  <a:srgbClr val="0070C0"/>
                </a:solidFill>
                <a:effectLst/>
              </a:rPr>
            </a:br>
            <a:r>
              <a:rPr lang="en-US" sz="2700" b="1" dirty="0">
                <a:solidFill>
                  <a:srgbClr val="0070C0"/>
                </a:solidFill>
                <a:effectLst/>
              </a:rPr>
              <a:t>&amp; Cultural Uses, </a:t>
            </a:r>
            <a:br>
              <a:rPr lang="en-US" sz="2700" b="1" dirty="0">
                <a:solidFill>
                  <a:srgbClr val="0070C0"/>
                </a:solidFill>
                <a:effectLst/>
              </a:rPr>
            </a:br>
            <a:r>
              <a:rPr lang="en-US" sz="2700" b="1" dirty="0">
                <a:solidFill>
                  <a:srgbClr val="0070C0"/>
                </a:solidFill>
                <a:effectLst/>
              </a:rPr>
              <a:t>but No Known Adaptive Function</a:t>
            </a:r>
            <a:endParaRPr lang="en-US" sz="2700" dirty="0"/>
          </a:p>
        </p:txBody>
      </p:sp>
      <p:sp>
        <p:nvSpPr>
          <p:cNvPr id="3" name="Content Placeholder 2"/>
          <p:cNvSpPr>
            <a:spLocks noGrp="1"/>
          </p:cNvSpPr>
          <p:nvPr>
            <p:ph idx="1"/>
          </p:nvPr>
        </p:nvSpPr>
        <p:spPr>
          <a:xfrm>
            <a:off x="1066800" y="2286000"/>
            <a:ext cx="7696200" cy="5181600"/>
          </a:xfrm>
        </p:spPr>
        <p:txBody>
          <a:bodyPr>
            <a:normAutofit/>
          </a:bodyPr>
          <a:lstStyle/>
          <a:p>
            <a:pPr marL="82296" indent="0">
              <a:buNone/>
            </a:pPr>
            <a:endParaRPr lang="en-US" sz="2000" b="1" dirty="0">
              <a:solidFill>
                <a:srgbClr val="0070C0"/>
              </a:solidFill>
            </a:endParaRPr>
          </a:p>
          <a:p>
            <a:pPr>
              <a:spcBef>
                <a:spcPts val="0"/>
              </a:spcBef>
            </a:pPr>
            <a:r>
              <a:rPr lang="en-US" sz="2000" dirty="0">
                <a:solidFill>
                  <a:schemeClr val="accent1">
                    <a:lumMod val="50000"/>
                  </a:schemeClr>
                </a:solidFill>
              </a:rPr>
              <a:t>We are thinking </a:t>
            </a:r>
            <a:r>
              <a:rPr lang="en-US" sz="2000" dirty="0" smtClean="0">
                <a:solidFill>
                  <a:schemeClr val="accent1">
                    <a:lumMod val="50000"/>
                  </a:schemeClr>
                </a:solidFill>
              </a:rPr>
              <a:t>creatures but </a:t>
            </a:r>
            <a:r>
              <a:rPr lang="en-US" sz="2000" dirty="0">
                <a:solidFill>
                  <a:schemeClr val="accent1">
                    <a:lumMod val="50000"/>
                  </a:schemeClr>
                </a:solidFill>
              </a:rPr>
              <a:t>that doesn't </a:t>
            </a:r>
            <a:endParaRPr lang="en-US" sz="2000" dirty="0" smtClean="0">
              <a:solidFill>
                <a:schemeClr val="accent1">
                  <a:lumMod val="50000"/>
                </a:schemeClr>
              </a:solidFill>
            </a:endParaRPr>
          </a:p>
          <a:p>
            <a:pPr marL="82296" indent="0">
              <a:spcBef>
                <a:spcPts val="0"/>
              </a:spcBef>
              <a:buNone/>
            </a:pPr>
            <a:r>
              <a:rPr lang="en-US" sz="2000" dirty="0">
                <a:solidFill>
                  <a:schemeClr val="accent1">
                    <a:lumMod val="50000"/>
                  </a:schemeClr>
                </a:solidFill>
              </a:rPr>
              <a:t> </a:t>
            </a:r>
            <a:r>
              <a:rPr lang="en-US" sz="2000" dirty="0" smtClean="0">
                <a:solidFill>
                  <a:schemeClr val="accent1">
                    <a:lumMod val="50000"/>
                  </a:schemeClr>
                </a:solidFill>
              </a:rPr>
              <a:t>  mean </a:t>
            </a:r>
            <a:r>
              <a:rPr lang="en-US" sz="2000" dirty="0">
                <a:solidFill>
                  <a:schemeClr val="accent1">
                    <a:lumMod val="50000"/>
                  </a:schemeClr>
                </a:solidFill>
              </a:rPr>
              <a:t>that all forms of thinking have a function. </a:t>
            </a:r>
            <a:endParaRPr lang="en-US" sz="2000" dirty="0" smtClean="0">
              <a:solidFill>
                <a:schemeClr val="accent1">
                  <a:lumMod val="50000"/>
                </a:schemeClr>
              </a:solidFill>
            </a:endParaRPr>
          </a:p>
          <a:p>
            <a:r>
              <a:rPr lang="en-US" sz="2000" dirty="0">
                <a:solidFill>
                  <a:schemeClr val="accent1">
                    <a:lumMod val="50000"/>
                  </a:schemeClr>
                </a:solidFill>
              </a:rPr>
              <a:t>E</a:t>
            </a:r>
            <a:r>
              <a:rPr lang="en-US" sz="2000" dirty="0" smtClean="0">
                <a:solidFill>
                  <a:schemeClr val="accent1">
                    <a:lumMod val="50000"/>
                  </a:schemeClr>
                </a:solidFill>
              </a:rPr>
              <a:t>vidence </a:t>
            </a:r>
            <a:r>
              <a:rPr lang="en-US" sz="2000" dirty="0">
                <a:solidFill>
                  <a:schemeClr val="accent1">
                    <a:lumMod val="50000"/>
                  </a:schemeClr>
                </a:solidFill>
              </a:rPr>
              <a:t>weights against any physiological or psychological function for dreaming and dreams</a:t>
            </a:r>
            <a:r>
              <a:rPr lang="en-US" sz="2200" dirty="0">
                <a:solidFill>
                  <a:schemeClr val="accent1">
                    <a:lumMod val="50000"/>
                  </a:schemeClr>
                </a:solidFill>
              </a:rPr>
              <a:t>. </a:t>
            </a:r>
            <a:endParaRPr lang="en-US" sz="2200" dirty="0" smtClean="0">
              <a:solidFill>
                <a:schemeClr val="accent1">
                  <a:lumMod val="50000"/>
                </a:schemeClr>
              </a:solidFill>
            </a:endParaRPr>
          </a:p>
          <a:p>
            <a:r>
              <a:rPr lang="en-US" sz="2000" b="1" dirty="0" smtClean="0">
                <a:solidFill>
                  <a:schemeClr val="accent1">
                    <a:lumMod val="50000"/>
                  </a:schemeClr>
                </a:solidFill>
              </a:rPr>
              <a:t>Dreams do have meaning, </a:t>
            </a:r>
            <a:r>
              <a:rPr lang="en-US" sz="2000" dirty="0" smtClean="0">
                <a:solidFill>
                  <a:schemeClr val="accent1">
                    <a:lumMod val="50000"/>
                  </a:schemeClr>
                </a:solidFill>
              </a:rPr>
              <a:t>and </a:t>
            </a:r>
            <a:r>
              <a:rPr lang="en-US" sz="2000" dirty="0">
                <a:solidFill>
                  <a:schemeClr val="accent1">
                    <a:lumMod val="50000"/>
                  </a:schemeClr>
                </a:solidFill>
              </a:rPr>
              <a:t>correlate with age, gender, culture, and personal </a:t>
            </a:r>
            <a:r>
              <a:rPr lang="en-US" sz="2000" dirty="0" smtClean="0">
                <a:solidFill>
                  <a:schemeClr val="accent1">
                    <a:lumMod val="50000"/>
                  </a:schemeClr>
                </a:solidFill>
              </a:rPr>
              <a:t>preoccupations.  "Meaning</a:t>
            </a:r>
            <a:r>
              <a:rPr lang="en-US" sz="2000" dirty="0">
                <a:solidFill>
                  <a:schemeClr val="accent1">
                    <a:lumMod val="50000"/>
                  </a:schemeClr>
                </a:solidFill>
              </a:rPr>
              <a:t>" has to do with coherence and with systematic relations to other variables, and in that regard dreams do have meaning. </a:t>
            </a:r>
            <a:endParaRPr lang="en-US" sz="2000" dirty="0" smtClean="0">
              <a:solidFill>
                <a:schemeClr val="accent1">
                  <a:lumMod val="50000"/>
                </a:schemeClr>
              </a:solidFill>
            </a:endParaRPr>
          </a:p>
          <a:p>
            <a:r>
              <a:rPr lang="en-US" sz="2000" dirty="0" smtClean="0">
                <a:solidFill>
                  <a:schemeClr val="accent1">
                    <a:lumMod val="50000"/>
                  </a:schemeClr>
                </a:solidFill>
              </a:rPr>
              <a:t>Dreams are </a:t>
            </a:r>
            <a:r>
              <a:rPr lang="en-US" sz="2000" dirty="0">
                <a:solidFill>
                  <a:schemeClr val="accent1">
                    <a:lumMod val="50000"/>
                  </a:schemeClr>
                </a:solidFill>
              </a:rPr>
              <a:t>very "revealing" of what is on our minds. </a:t>
            </a:r>
            <a:endParaRPr lang="en-US" sz="2000" dirty="0" smtClean="0">
              <a:solidFill>
                <a:schemeClr val="accent1">
                  <a:lumMod val="50000"/>
                </a:schemeClr>
              </a:solidFill>
            </a:endParaRPr>
          </a:p>
          <a:p>
            <a:r>
              <a:rPr lang="en-US" sz="2000" dirty="0" smtClean="0">
                <a:solidFill>
                  <a:schemeClr val="accent1">
                    <a:lumMod val="50000"/>
                  </a:schemeClr>
                </a:solidFill>
              </a:rPr>
              <a:t>His research showed that </a:t>
            </a:r>
            <a:r>
              <a:rPr lang="en-US" sz="2000" dirty="0">
                <a:solidFill>
                  <a:schemeClr val="accent1">
                    <a:lumMod val="50000"/>
                  </a:schemeClr>
                </a:solidFill>
              </a:rPr>
              <a:t>75 to 100 dreams from a person </a:t>
            </a:r>
            <a:r>
              <a:rPr lang="en-US" sz="2000" dirty="0" smtClean="0">
                <a:solidFill>
                  <a:schemeClr val="accent1">
                    <a:lumMod val="50000"/>
                  </a:schemeClr>
                </a:solidFill>
              </a:rPr>
              <a:t>are </a:t>
            </a:r>
            <a:r>
              <a:rPr lang="en-US" sz="2000" dirty="0">
                <a:solidFill>
                  <a:schemeClr val="accent1">
                    <a:lumMod val="50000"/>
                  </a:schemeClr>
                </a:solidFill>
              </a:rPr>
              <a:t>a very good psychological portrait of that individual. </a:t>
            </a:r>
            <a:endParaRPr lang="en-US" sz="2000" dirty="0" smtClean="0">
              <a:solidFill>
                <a:schemeClr val="accent1">
                  <a:lumMod val="50000"/>
                </a:schemeClr>
              </a:solidFill>
            </a:endParaRPr>
          </a:p>
          <a:p>
            <a:endParaRPr lang="en-US" sz="2000" dirty="0">
              <a:solidFill>
                <a:schemeClr val="accent1">
                  <a:lumMod val="50000"/>
                </a:schemeClr>
              </a:solidFill>
            </a:endParaRPr>
          </a:p>
        </p:txBody>
      </p:sp>
    </p:spTree>
    <p:extLst>
      <p:ext uri="{BB962C8B-B14F-4D97-AF65-F5344CB8AC3E}">
        <p14:creationId xmlns:p14="http://schemas.microsoft.com/office/powerpoint/2010/main" val="19947375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723590"/>
            <a:ext cx="5410200" cy="1143000"/>
          </a:xfrm>
        </p:spPr>
        <p:txBody>
          <a:bodyPr>
            <a:normAutofit fontScale="90000"/>
          </a:bodyPr>
          <a:lstStyle/>
          <a:p>
            <a:r>
              <a:rPr lang="en-US" dirty="0" smtClean="0"/>
              <a:t>Bill </a:t>
            </a:r>
            <a:r>
              <a:rPr lang="en-US" dirty="0" err="1" smtClean="0"/>
              <a:t>Dumhoff</a:t>
            </a:r>
            <a:r>
              <a:rPr lang="en-US" dirty="0" smtClean="0"/>
              <a:t/>
            </a:r>
            <a:br>
              <a:rPr lang="en-US" dirty="0" smtClean="0"/>
            </a:br>
            <a:r>
              <a:rPr lang="en-US" sz="2200" dirty="0" smtClean="0"/>
              <a:t>Current theories don’t explain why we dream.</a:t>
            </a:r>
            <a:br>
              <a:rPr lang="en-US" sz="2200" dirty="0" smtClean="0"/>
            </a:br>
            <a:r>
              <a:rPr lang="en-US" sz="2200" dirty="0" smtClean="0"/>
              <a:t/>
            </a:r>
            <a:br>
              <a:rPr lang="en-US" sz="2200" dirty="0" smtClean="0"/>
            </a:br>
            <a:r>
              <a:rPr lang="en-US" sz="2200" dirty="0" smtClean="0"/>
              <a:t>We need a new dream theory based on a</a:t>
            </a:r>
            <a:br>
              <a:rPr lang="en-US" sz="2200" dirty="0" smtClean="0"/>
            </a:br>
            <a:r>
              <a:rPr lang="en-US" sz="2200" dirty="0" smtClean="0"/>
              <a:t>neurocognitive theory of dreaming</a:t>
            </a:r>
            <a:r>
              <a:rPr lang="en-US" sz="2200" dirty="0"/>
              <a:t> </a:t>
            </a:r>
            <a:r>
              <a:rPr lang="en-US" sz="2200" dirty="0" smtClean="0"/>
              <a:t>that includes:</a:t>
            </a:r>
            <a:endParaRPr lang="en-US" sz="2200" dirty="0"/>
          </a:p>
        </p:txBody>
      </p:sp>
      <p:sp>
        <p:nvSpPr>
          <p:cNvPr id="3" name="Content Placeholder 2"/>
          <p:cNvSpPr>
            <a:spLocks noGrp="1"/>
          </p:cNvSpPr>
          <p:nvPr>
            <p:ph idx="1"/>
          </p:nvPr>
        </p:nvSpPr>
        <p:spPr>
          <a:xfrm>
            <a:off x="1171353" y="3276600"/>
            <a:ext cx="7498080" cy="4800600"/>
          </a:xfrm>
        </p:spPr>
        <p:txBody>
          <a:bodyPr>
            <a:normAutofit/>
          </a:bodyPr>
          <a:lstStyle/>
          <a:p>
            <a:r>
              <a:rPr lang="en-US" sz="2000" dirty="0" smtClean="0">
                <a:solidFill>
                  <a:srgbClr val="002060"/>
                </a:solidFill>
              </a:rPr>
              <a:t>Dreaming </a:t>
            </a:r>
            <a:r>
              <a:rPr lang="en-US" sz="2000" dirty="0">
                <a:solidFill>
                  <a:srgbClr val="002060"/>
                </a:solidFill>
              </a:rPr>
              <a:t>is a cognitive achievement that develops throughout childhood</a:t>
            </a:r>
          </a:p>
          <a:p>
            <a:r>
              <a:rPr lang="en-US" sz="2000" dirty="0" smtClean="0">
                <a:solidFill>
                  <a:srgbClr val="002060"/>
                </a:solidFill>
              </a:rPr>
              <a:t>There </a:t>
            </a:r>
            <a:r>
              <a:rPr lang="en-US" sz="2000" dirty="0">
                <a:solidFill>
                  <a:srgbClr val="002060"/>
                </a:solidFill>
              </a:rPr>
              <a:t>is a forebrain network for dream generation that is most often triggered by brainstem activation </a:t>
            </a:r>
            <a:endParaRPr lang="en-US" sz="2000" dirty="0" smtClean="0">
              <a:solidFill>
                <a:srgbClr val="002060"/>
              </a:solidFill>
            </a:endParaRPr>
          </a:p>
          <a:p>
            <a:r>
              <a:rPr lang="en-US" sz="2000" dirty="0" smtClean="0">
                <a:solidFill>
                  <a:srgbClr val="002060"/>
                </a:solidFill>
              </a:rPr>
              <a:t>Much </a:t>
            </a:r>
            <a:r>
              <a:rPr lang="en-US" sz="2000" dirty="0">
                <a:solidFill>
                  <a:srgbClr val="002060"/>
                </a:solidFill>
              </a:rPr>
              <a:t>of dream content is coherent, consistent over time and continuous with past or present emotional concerns</a:t>
            </a:r>
            <a:r>
              <a:rPr lang="en-US" sz="2000" dirty="0" smtClean="0">
                <a:solidFill>
                  <a:srgbClr val="002060"/>
                </a:solidFill>
              </a:rPr>
              <a:t>.“</a:t>
            </a:r>
            <a:endParaRPr lang="en-US" dirty="0" smtClean="0"/>
          </a:p>
          <a:p>
            <a:r>
              <a:rPr lang="en-US" sz="2000" dirty="0" smtClean="0">
                <a:solidFill>
                  <a:srgbClr val="002060"/>
                </a:solidFill>
              </a:rPr>
              <a:t>Sleep involves memory consolidation</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55651"/>
            <a:ext cx="326105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37203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12250" y="228600"/>
            <a:ext cx="6769750" cy="1143000"/>
          </a:xfrm>
        </p:spPr>
        <p:txBody>
          <a:bodyPr>
            <a:noAutofit/>
          </a:bodyPr>
          <a:lstStyle/>
          <a:p>
            <a:r>
              <a:rPr lang="en-US" sz="3200" dirty="0" smtClean="0">
                <a:solidFill>
                  <a:schemeClr val="accent5">
                    <a:lumMod val="50000"/>
                  </a:schemeClr>
                </a:solidFill>
              </a:rPr>
              <a:t>The Chemicals of Sleep… or not</a:t>
            </a:r>
            <a:endParaRPr lang="en-US" sz="3200" dirty="0">
              <a:solidFill>
                <a:schemeClr val="accent5">
                  <a:lumMod val="50000"/>
                </a:schemeClr>
              </a:solidFill>
            </a:endParaRPr>
          </a:p>
        </p:txBody>
      </p:sp>
      <p:pic>
        <p:nvPicPr>
          <p:cNvPr id="1032" name="Picture 8" descr="http://www.drfrancescott.com/images/neurotransmit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3162" y="1371600"/>
            <a:ext cx="4889838"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1828800"/>
            <a:ext cx="2688016"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70800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7498080" cy="1143000"/>
          </a:xfrm>
        </p:spPr>
        <p:txBody>
          <a:bodyPr/>
          <a:lstStyle/>
          <a:p>
            <a:r>
              <a:rPr lang="en-US" sz="3200" dirty="0" smtClean="0">
                <a:solidFill>
                  <a:srgbClr val="738AC8">
                    <a:lumMod val="50000"/>
                  </a:srgbClr>
                </a:solidFill>
              </a:rPr>
              <a:t>Chemicals and Sleep</a:t>
            </a:r>
            <a:endParaRPr lang="en-US" dirty="0"/>
          </a:p>
        </p:txBody>
      </p:sp>
      <p:sp>
        <p:nvSpPr>
          <p:cNvPr id="3" name="Content Placeholder 2"/>
          <p:cNvSpPr>
            <a:spLocks noGrp="1"/>
          </p:cNvSpPr>
          <p:nvPr>
            <p:ph idx="1"/>
          </p:nvPr>
        </p:nvSpPr>
        <p:spPr>
          <a:xfrm>
            <a:off x="914400" y="685800"/>
            <a:ext cx="8001000" cy="5943600"/>
          </a:xfrm>
        </p:spPr>
        <p:txBody>
          <a:bodyPr>
            <a:normAutofit fontScale="77500" lnSpcReduction="20000"/>
          </a:bodyPr>
          <a:lstStyle/>
          <a:p>
            <a:pPr>
              <a:buNone/>
            </a:pPr>
            <a:endParaRPr lang="en-US" sz="2200" i="1" dirty="0" smtClean="0">
              <a:solidFill>
                <a:srgbClr val="0070C0"/>
              </a:solidFill>
              <a:latin typeface="Times New Roman"/>
              <a:ea typeface="Times New Roman"/>
            </a:endParaRPr>
          </a:p>
          <a:p>
            <a:pPr>
              <a:buNone/>
            </a:pPr>
            <a:r>
              <a:rPr lang="en-US" sz="2300" b="1" dirty="0" smtClean="0">
                <a:solidFill>
                  <a:srgbClr val="0070C0"/>
                </a:solidFill>
                <a:ea typeface="Times New Roman"/>
              </a:rPr>
              <a:t>     neurotransmitters</a:t>
            </a:r>
            <a:r>
              <a:rPr lang="en-US" sz="2300" dirty="0" smtClean="0">
                <a:solidFill>
                  <a:srgbClr val="0070C0"/>
                </a:solidFill>
                <a:ea typeface="Times New Roman"/>
              </a:rPr>
              <a:t>  carry information between synapses</a:t>
            </a:r>
          </a:p>
          <a:p>
            <a:pPr>
              <a:buFont typeface="Wingdings" pitchFamily="2" charset="2"/>
              <a:buChar char="ü"/>
            </a:pPr>
            <a:r>
              <a:rPr lang="en-US" sz="2300" dirty="0" smtClean="0">
                <a:solidFill>
                  <a:srgbClr val="0070C0"/>
                </a:solidFill>
                <a:ea typeface="Times New Roman"/>
              </a:rPr>
              <a:t> also control </a:t>
            </a:r>
            <a:r>
              <a:rPr lang="en-US" sz="2300" dirty="0">
                <a:solidFill>
                  <a:srgbClr val="0070C0"/>
                </a:solidFill>
                <a:ea typeface="Times New Roman"/>
              </a:rPr>
              <a:t>whether we are asleep or </a:t>
            </a:r>
            <a:r>
              <a:rPr lang="en-US" sz="2300" dirty="0" smtClean="0">
                <a:solidFill>
                  <a:srgbClr val="0070C0"/>
                </a:solidFill>
                <a:ea typeface="Times New Roman"/>
              </a:rPr>
              <a:t>conscious</a:t>
            </a:r>
          </a:p>
          <a:p>
            <a:pPr>
              <a:buNone/>
            </a:pPr>
            <a:endParaRPr lang="en-US" sz="2300" dirty="0" smtClean="0">
              <a:solidFill>
                <a:srgbClr val="0070C0"/>
              </a:solidFill>
              <a:ea typeface="Times New Roman"/>
            </a:endParaRPr>
          </a:p>
          <a:p>
            <a:pPr marL="82296" indent="0">
              <a:buNone/>
            </a:pPr>
            <a:r>
              <a:rPr lang="en-US" sz="2300" dirty="0" smtClean="0">
                <a:solidFill>
                  <a:srgbClr val="002060"/>
                </a:solidFill>
              </a:rPr>
              <a:t>    </a:t>
            </a:r>
            <a:r>
              <a:rPr lang="en-US" sz="2300" dirty="0" smtClean="0">
                <a:solidFill>
                  <a:schemeClr val="accent6">
                    <a:lumMod val="50000"/>
                  </a:schemeClr>
                </a:solidFill>
              </a:rPr>
              <a:t>SEROTONIN:  a neurotransmitter- our “happy hormone” </a:t>
            </a:r>
          </a:p>
          <a:p>
            <a:pPr lvl="1">
              <a:buFont typeface="Arial" panose="020B0604020202020204" pitchFamily="34" charset="0"/>
              <a:buChar char="•"/>
            </a:pPr>
            <a:r>
              <a:rPr lang="en-US" sz="2300" dirty="0">
                <a:solidFill>
                  <a:srgbClr val="0070C0"/>
                </a:solidFill>
              </a:rPr>
              <a:t>cognition</a:t>
            </a:r>
          </a:p>
          <a:p>
            <a:pPr lvl="1">
              <a:buFont typeface="Arial" panose="020B0604020202020204" pitchFamily="34" charset="0"/>
              <a:buChar char="•"/>
            </a:pPr>
            <a:r>
              <a:rPr lang="en-US" sz="2300" dirty="0" smtClean="0">
                <a:solidFill>
                  <a:srgbClr val="0070C0"/>
                </a:solidFill>
              </a:rPr>
              <a:t>processes and carries memories</a:t>
            </a:r>
            <a:endParaRPr lang="en-US" sz="2300" dirty="0" smtClean="0">
              <a:solidFill>
                <a:schemeClr val="accent6">
                  <a:lumMod val="50000"/>
                </a:schemeClr>
              </a:solidFill>
            </a:endParaRPr>
          </a:p>
          <a:p>
            <a:pPr marL="82296" indent="0">
              <a:buNone/>
            </a:pPr>
            <a:r>
              <a:rPr lang="en-US" sz="2300" dirty="0" smtClean="0">
                <a:solidFill>
                  <a:schemeClr val="accent6">
                    <a:lumMod val="50000"/>
                  </a:schemeClr>
                </a:solidFill>
              </a:rPr>
              <a:t>    NOREPINEPHRINEN-  ( noradrenaline) our “reward system”</a:t>
            </a:r>
          </a:p>
          <a:p>
            <a:pPr lvl="1"/>
            <a:r>
              <a:rPr lang="en-US" sz="2300" dirty="0" smtClean="0">
                <a:solidFill>
                  <a:srgbClr val="0070C0"/>
                </a:solidFill>
              </a:rPr>
              <a:t>Stress hormone| fight or flight  (amygdala)</a:t>
            </a:r>
          </a:p>
          <a:p>
            <a:pPr lvl="1"/>
            <a:r>
              <a:rPr lang="en-US" sz="2300" dirty="0" smtClean="0">
                <a:solidFill>
                  <a:srgbClr val="0070C0"/>
                </a:solidFill>
              </a:rPr>
              <a:t>cognitive alertness, attention, concentration</a:t>
            </a:r>
          </a:p>
          <a:p>
            <a:pPr lvl="1"/>
            <a:endParaRPr lang="en-US" sz="2300" dirty="0" smtClean="0">
              <a:solidFill>
                <a:srgbClr val="0070C0"/>
              </a:solidFill>
            </a:endParaRPr>
          </a:p>
          <a:p>
            <a:pPr marL="82296" indent="0">
              <a:buNone/>
            </a:pPr>
            <a:r>
              <a:rPr lang="en-US" sz="2300" dirty="0">
                <a:solidFill>
                  <a:schemeClr val="accent6">
                    <a:lumMod val="50000"/>
                  </a:schemeClr>
                </a:solidFill>
              </a:rPr>
              <a:t> </a:t>
            </a:r>
            <a:r>
              <a:rPr lang="en-US" sz="2300" dirty="0" smtClean="0">
                <a:solidFill>
                  <a:schemeClr val="accent6">
                    <a:lumMod val="50000"/>
                  </a:schemeClr>
                </a:solidFill>
              </a:rPr>
              <a:t>                    MELATONIN- circadian rhythm:  our natural clock</a:t>
            </a:r>
          </a:p>
          <a:p>
            <a:endParaRPr lang="en-US" sz="2300" dirty="0" smtClean="0">
              <a:solidFill>
                <a:schemeClr val="accent6">
                  <a:lumMod val="50000"/>
                </a:schemeClr>
              </a:solidFill>
            </a:endParaRPr>
          </a:p>
          <a:p>
            <a:pPr marL="82296" indent="0">
              <a:buNone/>
            </a:pPr>
            <a:r>
              <a:rPr lang="en-US" sz="2300" dirty="0" smtClean="0">
                <a:solidFill>
                  <a:schemeClr val="accent6">
                    <a:lumMod val="50000"/>
                  </a:schemeClr>
                </a:solidFill>
              </a:rPr>
              <a:t>                     ADENOSINE</a:t>
            </a:r>
            <a:r>
              <a:rPr lang="en-US" sz="2300" i="1" dirty="0" smtClean="0">
                <a:solidFill>
                  <a:schemeClr val="accent6">
                    <a:lumMod val="50000"/>
                  </a:schemeClr>
                </a:solidFill>
              </a:rPr>
              <a:t>: while we’re awake</a:t>
            </a:r>
            <a:r>
              <a:rPr lang="en-US" sz="2300" dirty="0" smtClean="0">
                <a:solidFill>
                  <a:schemeClr val="accent6">
                    <a:lumMod val="50000"/>
                  </a:schemeClr>
                </a:solidFill>
              </a:rPr>
              <a:t>, it builds up &amp; causes drowsiness</a:t>
            </a:r>
          </a:p>
          <a:p>
            <a:pPr marL="402336" lvl="1" indent="0">
              <a:buNone/>
            </a:pPr>
            <a:r>
              <a:rPr lang="en-US" sz="2300" dirty="0" smtClean="0">
                <a:solidFill>
                  <a:schemeClr val="accent6">
                    <a:lumMod val="50000"/>
                  </a:schemeClr>
                </a:solidFill>
              </a:rPr>
              <a:t>                  &gt;</a:t>
            </a:r>
            <a:r>
              <a:rPr lang="en-US" sz="2300" dirty="0" smtClean="0">
                <a:solidFill>
                  <a:srgbClr val="0070C0"/>
                </a:solidFill>
              </a:rPr>
              <a:t>breaks down as we sleep</a:t>
            </a:r>
            <a:endParaRPr lang="en-US" sz="2300" dirty="0">
              <a:solidFill>
                <a:schemeClr val="accent6">
                  <a:lumMod val="50000"/>
                </a:schemeClr>
              </a:solidFill>
            </a:endParaRPr>
          </a:p>
          <a:p>
            <a:pPr marL="402336" lvl="1" indent="0">
              <a:buNone/>
            </a:pPr>
            <a:r>
              <a:rPr lang="en-US" sz="2300" dirty="0" smtClean="0">
                <a:solidFill>
                  <a:schemeClr val="accent6">
                    <a:lumMod val="50000"/>
                  </a:schemeClr>
                </a:solidFill>
              </a:rPr>
              <a:t>DOPAMINE: a neurotransmitter, controls </a:t>
            </a:r>
            <a:r>
              <a:rPr lang="en-US" sz="2300" dirty="0">
                <a:solidFill>
                  <a:schemeClr val="accent6">
                    <a:lumMod val="50000"/>
                  </a:schemeClr>
                </a:solidFill>
              </a:rPr>
              <a:t>sleep regulation. </a:t>
            </a:r>
            <a:endParaRPr lang="en-US" sz="2300" dirty="0" smtClean="0">
              <a:solidFill>
                <a:schemeClr val="accent6">
                  <a:lumMod val="50000"/>
                </a:schemeClr>
              </a:solidFill>
            </a:endParaRPr>
          </a:p>
          <a:p>
            <a:pPr lvl="1"/>
            <a:r>
              <a:rPr lang="en-US" sz="2300" dirty="0" smtClean="0">
                <a:solidFill>
                  <a:schemeClr val="accent6">
                    <a:lumMod val="50000"/>
                  </a:schemeClr>
                </a:solidFill>
              </a:rPr>
              <a:t>Dopamine </a:t>
            </a:r>
            <a:r>
              <a:rPr lang="en-US" sz="2300" dirty="0">
                <a:solidFill>
                  <a:schemeClr val="accent6">
                    <a:lumMod val="50000"/>
                  </a:schemeClr>
                </a:solidFill>
              </a:rPr>
              <a:t>acts in the pineal gland, </a:t>
            </a:r>
            <a:r>
              <a:rPr lang="en-US" sz="2300" dirty="0" smtClean="0">
                <a:solidFill>
                  <a:schemeClr val="accent6">
                    <a:lumMod val="50000"/>
                  </a:schemeClr>
                </a:solidFill>
              </a:rPr>
              <a:t> </a:t>
            </a:r>
            <a:r>
              <a:rPr lang="en-US" sz="2300" dirty="0">
                <a:solidFill>
                  <a:schemeClr val="accent6">
                    <a:lumMod val="50000"/>
                  </a:schemeClr>
                </a:solidFill>
              </a:rPr>
              <a:t>dictating the 'circadian </a:t>
            </a:r>
            <a:r>
              <a:rPr lang="en-US" sz="2300" dirty="0" smtClean="0">
                <a:solidFill>
                  <a:schemeClr val="accent6">
                    <a:lumMod val="50000"/>
                  </a:schemeClr>
                </a:solidFill>
              </a:rPr>
              <a:t>rhythm‘</a:t>
            </a:r>
          </a:p>
          <a:p>
            <a:pPr lvl="1"/>
            <a:r>
              <a:rPr lang="en-US" sz="2300" dirty="0" smtClean="0"/>
              <a:t>controls </a:t>
            </a:r>
            <a:r>
              <a:rPr lang="en-US" sz="2300" dirty="0"/>
              <a:t>the brain's reward and pleasure centers. </a:t>
            </a:r>
            <a:endParaRPr lang="en-US" sz="2300" dirty="0" smtClean="0"/>
          </a:p>
          <a:p>
            <a:pPr lvl="1">
              <a:buFont typeface="Wingdings" panose="05000000000000000000" pitchFamily="2" charset="2"/>
              <a:buChar char="§"/>
            </a:pPr>
            <a:r>
              <a:rPr lang="en-US" sz="2300" dirty="0" smtClean="0"/>
              <a:t>Dopamine </a:t>
            </a:r>
            <a:r>
              <a:rPr lang="en-US" sz="2300" dirty="0"/>
              <a:t>also helps regulate movement and emotional responses,</a:t>
            </a:r>
            <a:endParaRPr lang="en-US" sz="2300" dirty="0" smtClean="0">
              <a:solidFill>
                <a:schemeClr val="accent6">
                  <a:lumMod val="50000"/>
                </a:schemeClr>
              </a:solidFill>
            </a:endParaRPr>
          </a:p>
          <a:p>
            <a:pPr lvl="1"/>
            <a:endParaRPr lang="en-US" sz="1600" dirty="0" smtClean="0">
              <a:solidFill>
                <a:srgbClr val="0070C0"/>
              </a:solidFill>
            </a:endParaRPr>
          </a:p>
          <a:p>
            <a:pPr lvl="1"/>
            <a:endParaRPr lang="en-US" sz="1600" dirty="0" smtClean="0">
              <a:solidFill>
                <a:srgbClr val="0070C0"/>
              </a:solidFill>
            </a:endParaRPr>
          </a:p>
          <a:p>
            <a:pPr marL="402336" lvl="1" indent="0">
              <a:buNone/>
            </a:pPr>
            <a:endParaRPr lang="en-US" sz="1400" dirty="0">
              <a:solidFill>
                <a:srgbClr val="0070C0"/>
              </a:solidFill>
            </a:endParaRPr>
          </a:p>
        </p:txBody>
      </p:sp>
      <p:pic>
        <p:nvPicPr>
          <p:cNvPr id="102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28600"/>
            <a:ext cx="2057400" cy="1540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682248"/>
            <a:ext cx="1300162" cy="1300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90178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4000" dirty="0" smtClean="0"/>
              <a:t>Brain </a:t>
            </a:r>
            <a:r>
              <a:rPr lang="en-US" sz="4000" dirty="0" smtClean="0"/>
              <a:t>waves</a:t>
            </a:r>
            <a:br>
              <a:rPr lang="en-US" sz="4000" dirty="0" smtClean="0"/>
            </a:br>
            <a:endParaRPr lang="en-US" sz="4000"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86543"/>
            <a:ext cx="2805113"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 y="5486400"/>
            <a:ext cx="8763000" cy="1015663"/>
          </a:xfrm>
          <a:prstGeom prst="rect">
            <a:avLst/>
          </a:prstGeom>
          <a:noFill/>
        </p:spPr>
        <p:txBody>
          <a:bodyPr wrap="square" rtlCol="0">
            <a:spAutoFit/>
          </a:bodyPr>
          <a:lstStyle/>
          <a:p>
            <a:pPr marL="457200" indent="-457200">
              <a:buFont typeface="Arial" panose="020B0604020202020204" pitchFamily="34" charset="0"/>
              <a:buChar char="•"/>
            </a:pPr>
            <a:r>
              <a:rPr lang="en-US" sz="2000" dirty="0" smtClean="0">
                <a:ln w="3175" cmpd="sng">
                  <a:noFill/>
                </a:ln>
                <a:solidFill>
                  <a:prstClr val="white"/>
                </a:solidFill>
                <a:latin typeface="Bookman Old Style" panose="02050604050505020204" pitchFamily="18" charset="0"/>
                <a:cs typeface="Arial" panose="020B0604020202020204" pitchFamily="34" charset="0"/>
              </a:rPr>
              <a:t>Neurons use electricity to communicate with each other</a:t>
            </a:r>
          </a:p>
          <a:p>
            <a:pPr marL="457200" indent="-457200">
              <a:buFont typeface="Arial" panose="020B0604020202020204" pitchFamily="34" charset="0"/>
              <a:buChar char="•"/>
            </a:pPr>
            <a:r>
              <a:rPr lang="en-US" sz="2000" dirty="0" smtClean="0">
                <a:ln w="3175" cmpd="sng">
                  <a:noFill/>
                </a:ln>
                <a:solidFill>
                  <a:prstClr val="white"/>
                </a:solidFill>
                <a:latin typeface="Bookman Old Style" panose="02050604050505020204" pitchFamily="18" charset="0"/>
                <a:cs typeface="Arial" panose="020B0604020202020204" pitchFamily="34" charset="0"/>
              </a:rPr>
              <a:t>Create a harmonized neural network</a:t>
            </a:r>
          </a:p>
          <a:p>
            <a:pPr marL="457200" indent="-457200">
              <a:buFont typeface="Arial" panose="020B0604020202020204" pitchFamily="34" charset="0"/>
              <a:buChar char="•"/>
            </a:pPr>
            <a:r>
              <a:rPr lang="en-US" sz="2000" dirty="0" smtClean="0">
                <a:ln w="3175" cmpd="sng">
                  <a:noFill/>
                </a:ln>
                <a:solidFill>
                  <a:prstClr val="white"/>
                </a:solidFill>
                <a:latin typeface="Bookman Old Style" panose="02050604050505020204" pitchFamily="18" charset="0"/>
                <a:cs typeface="Arial" panose="020B0604020202020204" pitchFamily="34" charset="0"/>
              </a:rPr>
              <a:t>synchronized electrical activities</a:t>
            </a:r>
          </a:p>
        </p:txBody>
      </p:sp>
    </p:spTree>
    <p:extLst>
      <p:ext uri="{BB962C8B-B14F-4D97-AF65-F5344CB8AC3E}">
        <p14:creationId xmlns:p14="http://schemas.microsoft.com/office/powerpoint/2010/main" val="18628883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9000000" scaled="0"/>
        </a:gradFill>
        <a:effectLst/>
      </p:bgPr>
    </p:bg>
    <p:spTree>
      <p:nvGrpSpPr>
        <p:cNvPr id="1" name=""/>
        <p:cNvGrpSpPr/>
        <p:nvPr/>
      </p:nvGrpSpPr>
      <p:grpSpPr>
        <a:xfrm>
          <a:off x="0" y="0"/>
          <a:ext cx="0" cy="0"/>
          <a:chOff x="0" y="0"/>
          <a:chExt cx="0" cy="0"/>
        </a:xfrm>
      </p:grpSpPr>
      <p:sp>
        <p:nvSpPr>
          <p:cNvPr id="5" name="Rectangle 4"/>
          <p:cNvSpPr/>
          <p:nvPr/>
        </p:nvSpPr>
        <p:spPr>
          <a:xfrm>
            <a:off x="2362200" y="1219200"/>
            <a:ext cx="7010400" cy="5401479"/>
          </a:xfrm>
          <a:prstGeom prst="rect">
            <a:avLst/>
          </a:prstGeom>
        </p:spPr>
        <p:txBody>
          <a:bodyPr wrap="square">
            <a:spAutoFit/>
          </a:bodyPr>
          <a:lstStyle/>
          <a:p>
            <a:pPr marL="800100" lvl="1" indent="-342900">
              <a:spcBef>
                <a:spcPts val="600"/>
              </a:spcBef>
              <a:buClr>
                <a:srgbClr val="CEB966"/>
              </a:buClr>
              <a:buSzPct val="80000"/>
              <a:buFont typeface="Arial" panose="020B0604020202020204" pitchFamily="34" charset="0"/>
              <a:buChar char="•"/>
            </a:pPr>
            <a:r>
              <a:rPr lang="en-US" sz="2000" dirty="0">
                <a:solidFill>
                  <a:prstClr val="black">
                    <a:lumMod val="95000"/>
                  </a:prstClr>
                </a:solidFill>
              </a:rPr>
              <a:t>Originate in the occipital lobe when we’re relaxing with our eyes </a:t>
            </a:r>
            <a:r>
              <a:rPr lang="en-US" sz="2000" dirty="0" smtClean="0">
                <a:solidFill>
                  <a:prstClr val="black">
                    <a:lumMod val="95000"/>
                  </a:prstClr>
                </a:solidFill>
              </a:rPr>
              <a:t>closed</a:t>
            </a:r>
          </a:p>
          <a:p>
            <a:pPr marL="342900" lvl="0" indent="-342900">
              <a:spcBef>
                <a:spcPts val="600"/>
              </a:spcBef>
              <a:buClr>
                <a:srgbClr val="CEB966"/>
              </a:buClr>
              <a:buSzPct val="80000"/>
              <a:buFont typeface="Arial" panose="020B0604020202020204" pitchFamily="34" charset="0"/>
              <a:buChar char="•"/>
            </a:pPr>
            <a:r>
              <a:rPr lang="en-US" sz="2000" dirty="0" smtClean="0">
                <a:solidFill>
                  <a:prstClr val="black">
                    <a:lumMod val="95000"/>
                  </a:prstClr>
                </a:solidFill>
              </a:rPr>
              <a:t>(	(Recent </a:t>
            </a:r>
            <a:r>
              <a:rPr lang="en-US" sz="2000" dirty="0">
                <a:solidFill>
                  <a:prstClr val="black">
                    <a:lumMod val="95000"/>
                  </a:prstClr>
                </a:solidFill>
              </a:rPr>
              <a:t>research wonders if they may originate in the </a:t>
            </a:r>
            <a:r>
              <a:rPr lang="en-US" sz="2000" dirty="0" smtClean="0">
                <a:solidFill>
                  <a:prstClr val="black">
                    <a:lumMod val="95000"/>
                  </a:prstClr>
                </a:solidFill>
              </a:rPr>
              <a:t>	Thalamus)</a:t>
            </a:r>
          </a:p>
          <a:p>
            <a:pPr marL="342900" lvl="0" indent="-342900">
              <a:spcBef>
                <a:spcPts val="600"/>
              </a:spcBef>
              <a:buClr>
                <a:srgbClr val="CEB966"/>
              </a:buClr>
              <a:buSzPct val="80000"/>
              <a:buFont typeface="Arial" panose="020B0604020202020204" pitchFamily="34" charset="0"/>
              <a:buChar char="•"/>
            </a:pPr>
            <a:r>
              <a:rPr lang="en-US" sz="2000" dirty="0" smtClean="0">
                <a:solidFill>
                  <a:prstClr val="black">
                    <a:lumMod val="95000"/>
                  </a:prstClr>
                </a:solidFill>
              </a:rPr>
              <a:t>can </a:t>
            </a:r>
            <a:r>
              <a:rPr lang="en-US" sz="2000" dirty="0">
                <a:solidFill>
                  <a:prstClr val="black">
                    <a:lumMod val="95000"/>
                  </a:prstClr>
                </a:solidFill>
              </a:rPr>
              <a:t>help reduce stress </a:t>
            </a:r>
            <a:r>
              <a:rPr lang="en-US" sz="2000" dirty="0" smtClean="0">
                <a:solidFill>
                  <a:prstClr val="black">
                    <a:lumMod val="95000"/>
                  </a:prstClr>
                </a:solidFill>
              </a:rPr>
              <a:t> ( biofeedback</a:t>
            </a:r>
          </a:p>
          <a:p>
            <a:pPr marL="342900" lvl="0" indent="-342900">
              <a:spcBef>
                <a:spcPts val="600"/>
              </a:spcBef>
              <a:buClr>
                <a:srgbClr val="CEB966"/>
              </a:buClr>
              <a:buSzPct val="80000"/>
              <a:buFont typeface="Arial" panose="020B0604020202020204" pitchFamily="34" charset="0"/>
              <a:buChar char="•"/>
            </a:pPr>
            <a:r>
              <a:rPr lang="en-US" sz="2000" dirty="0" smtClean="0">
                <a:solidFill>
                  <a:prstClr val="black">
                    <a:lumMod val="95000"/>
                  </a:prstClr>
                </a:solidFill>
              </a:rPr>
              <a:t>Stimulating Alpha waves can decrease depressive symptoms</a:t>
            </a:r>
          </a:p>
          <a:p>
            <a:pPr marL="342900" lvl="0" indent="-342900">
              <a:spcBef>
                <a:spcPts val="600"/>
              </a:spcBef>
              <a:buClr>
                <a:srgbClr val="CEB966"/>
              </a:buClr>
              <a:buSzPct val="80000"/>
              <a:buFont typeface="Arial" panose="020B0604020202020204" pitchFamily="34" charset="0"/>
              <a:buChar char="•"/>
            </a:pPr>
            <a:r>
              <a:rPr lang="en-US" sz="2000" dirty="0" smtClean="0">
                <a:solidFill>
                  <a:prstClr val="black">
                    <a:lumMod val="95000"/>
                  </a:prstClr>
                </a:solidFill>
              </a:rPr>
              <a:t>Increased </a:t>
            </a:r>
            <a:r>
              <a:rPr lang="en-US" sz="2000" dirty="0">
                <a:solidFill>
                  <a:prstClr val="black">
                    <a:lumMod val="95000"/>
                  </a:prstClr>
                </a:solidFill>
              </a:rPr>
              <a:t>creativity is linked to Alpha </a:t>
            </a:r>
            <a:r>
              <a:rPr lang="en-US" sz="2000" dirty="0" smtClean="0">
                <a:solidFill>
                  <a:prstClr val="black">
                    <a:lumMod val="95000"/>
                  </a:prstClr>
                </a:solidFill>
              </a:rPr>
              <a:t>waves</a:t>
            </a:r>
          </a:p>
          <a:p>
            <a:pPr marL="342900" lvl="0" indent="-342900">
              <a:spcBef>
                <a:spcPts val="600"/>
              </a:spcBef>
              <a:buClr>
                <a:srgbClr val="CEB966"/>
              </a:buClr>
              <a:buSzPct val="80000"/>
              <a:buFont typeface="Arial" panose="020B0604020202020204" pitchFamily="34" charset="0"/>
              <a:buChar char="•"/>
            </a:pPr>
            <a:r>
              <a:rPr lang="en-US" sz="2000" dirty="0" smtClean="0">
                <a:solidFill>
                  <a:prstClr val="black">
                    <a:lumMod val="95000"/>
                  </a:prstClr>
                </a:solidFill>
              </a:rPr>
              <a:t>Creative </a:t>
            </a:r>
            <a:r>
              <a:rPr lang="en-US" sz="2000" dirty="0">
                <a:solidFill>
                  <a:prstClr val="black">
                    <a:lumMod val="95000"/>
                  </a:prstClr>
                </a:solidFill>
              </a:rPr>
              <a:t>people when they are trying to solve a problem, produce bursts of  Alpha </a:t>
            </a:r>
            <a:r>
              <a:rPr lang="en-US" sz="2000" dirty="0" smtClean="0">
                <a:solidFill>
                  <a:prstClr val="black">
                    <a:lumMod val="95000"/>
                  </a:prstClr>
                </a:solidFill>
              </a:rPr>
              <a:t>Waves</a:t>
            </a:r>
          </a:p>
          <a:p>
            <a:pPr marL="342900" lvl="0" indent="-342900">
              <a:spcBef>
                <a:spcPts val="600"/>
              </a:spcBef>
              <a:buClr>
                <a:srgbClr val="CEB966"/>
              </a:buClr>
              <a:buSzPct val="80000"/>
              <a:buFont typeface="Arial" panose="020B0604020202020204" pitchFamily="34" charset="0"/>
              <a:buChar char="•"/>
            </a:pPr>
            <a:r>
              <a:rPr lang="en-US" sz="2000" dirty="0" smtClean="0">
                <a:solidFill>
                  <a:prstClr val="black">
                    <a:lumMod val="95000"/>
                  </a:prstClr>
                </a:solidFill>
              </a:rPr>
              <a:t>Athletes </a:t>
            </a:r>
            <a:r>
              <a:rPr lang="en-US" sz="2000" dirty="0">
                <a:solidFill>
                  <a:prstClr val="black">
                    <a:lumMod val="95000"/>
                  </a:prstClr>
                </a:solidFill>
              </a:rPr>
              <a:t>will produce bursts of Alpha Waves during peak </a:t>
            </a:r>
            <a:r>
              <a:rPr lang="en-US" sz="2000" dirty="0" smtClean="0">
                <a:solidFill>
                  <a:prstClr val="black">
                    <a:lumMod val="95000"/>
                  </a:prstClr>
                </a:solidFill>
              </a:rPr>
              <a:t>performance</a:t>
            </a:r>
          </a:p>
          <a:p>
            <a:pPr marL="342900" lvl="0" indent="-342900">
              <a:spcBef>
                <a:spcPts val="600"/>
              </a:spcBef>
              <a:buClr>
                <a:srgbClr val="CEB966"/>
              </a:buClr>
              <a:buSzPct val="80000"/>
              <a:buFont typeface="Arial" panose="020B0604020202020204" pitchFamily="34" charset="0"/>
              <a:buChar char="•"/>
            </a:pPr>
            <a:r>
              <a:rPr lang="en-US" sz="2000" dirty="0" smtClean="0">
                <a:solidFill>
                  <a:prstClr val="black">
                    <a:lumMod val="95000"/>
                  </a:prstClr>
                </a:solidFill>
              </a:rPr>
              <a:t>Alpha </a:t>
            </a:r>
            <a:r>
              <a:rPr lang="en-US" sz="2000" dirty="0">
                <a:solidFill>
                  <a:prstClr val="black">
                    <a:lumMod val="95000"/>
                  </a:prstClr>
                </a:solidFill>
              </a:rPr>
              <a:t>waves are active in </a:t>
            </a:r>
            <a:r>
              <a:rPr lang="en-US" sz="2000" dirty="0" smtClean="0">
                <a:solidFill>
                  <a:prstClr val="black">
                    <a:lumMod val="95000"/>
                  </a:prstClr>
                </a:solidFill>
              </a:rPr>
              <a:t>daydreaming</a:t>
            </a:r>
          </a:p>
          <a:p>
            <a:pPr marL="342900" lvl="0" indent="-342900">
              <a:spcBef>
                <a:spcPts val="600"/>
              </a:spcBef>
              <a:buClr>
                <a:srgbClr val="CEB966"/>
              </a:buClr>
              <a:buSzPct val="80000"/>
              <a:buFont typeface="Arial" panose="020B0604020202020204" pitchFamily="34" charset="0"/>
              <a:buChar char="•"/>
            </a:pPr>
            <a:r>
              <a:rPr lang="en-US" sz="2000" dirty="0" smtClean="0">
                <a:solidFill>
                  <a:prstClr val="black">
                    <a:lumMod val="95000"/>
                  </a:prstClr>
                </a:solidFill>
              </a:rPr>
              <a:t>They </a:t>
            </a:r>
            <a:r>
              <a:rPr lang="en-US" sz="2000" dirty="0">
                <a:solidFill>
                  <a:prstClr val="black">
                    <a:lumMod val="95000"/>
                  </a:prstClr>
                </a:solidFill>
              </a:rPr>
              <a:t>occur when we’re dreaming, but the occurrence is not understood</a:t>
            </a:r>
          </a:p>
          <a:p>
            <a:pPr marL="27432" lvl="0">
              <a:spcBef>
                <a:spcPts val="600"/>
              </a:spcBef>
              <a:buClr>
                <a:srgbClr val="CEB966"/>
              </a:buClr>
              <a:buSzPct val="80000"/>
            </a:pPr>
            <a:endParaRPr lang="en-US" sz="2000" dirty="0">
              <a:solidFill>
                <a:prstClr val="black">
                  <a:lumMod val="95000"/>
                </a:prstClr>
              </a:solidFill>
            </a:endParaRPr>
          </a:p>
        </p:txBody>
      </p:sp>
      <p:sp>
        <p:nvSpPr>
          <p:cNvPr id="2" name="Rectangle 1"/>
          <p:cNvSpPr/>
          <p:nvPr/>
        </p:nvSpPr>
        <p:spPr>
          <a:xfrm>
            <a:off x="3733800" y="381000"/>
            <a:ext cx="3251468" cy="707886"/>
          </a:xfrm>
          <a:prstGeom prst="rect">
            <a:avLst/>
          </a:prstGeom>
        </p:spPr>
        <p:txBody>
          <a:bodyPr wrap="none">
            <a:spAutoFit/>
          </a:bodyPr>
          <a:lstStyle/>
          <a:p>
            <a:r>
              <a:rPr lang="en-US" sz="4000" b="1" dirty="0">
                <a:solidFill>
                  <a:srgbClr val="7030A0"/>
                </a:solidFill>
                <a:effectLst>
                  <a:outerShdw blurRad="50000" dist="30000" dir="5400000" algn="tl" rotWithShape="0">
                    <a:srgbClr val="000000">
                      <a:alpha val="30000"/>
                    </a:srgbClr>
                  </a:outerShdw>
                </a:effectLst>
              </a:rPr>
              <a:t>Alpha Waves</a:t>
            </a:r>
            <a:endParaRPr lang="en-US" dirty="0">
              <a:solidFill>
                <a:srgbClr val="7030A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2743200" cy="209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40081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3819525" cy="5118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290763"/>
            <a:ext cx="3667125" cy="417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548220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solidFill>
                  <a:srgbClr val="002060"/>
                </a:solidFill>
              </a:rPr>
              <a:t>Delta Waves</a:t>
            </a:r>
            <a:endParaRPr lang="en-US" sz="3600" dirty="0">
              <a:solidFill>
                <a:srgbClr val="002060"/>
              </a:solidFill>
            </a:endParaRPr>
          </a:p>
        </p:txBody>
      </p:sp>
      <p:sp>
        <p:nvSpPr>
          <p:cNvPr id="5" name="Content Placeholder 4"/>
          <p:cNvSpPr>
            <a:spLocks noGrp="1"/>
          </p:cNvSpPr>
          <p:nvPr>
            <p:ph idx="1"/>
          </p:nvPr>
        </p:nvSpPr>
        <p:spPr>
          <a:xfrm>
            <a:off x="1066800" y="1143000"/>
            <a:ext cx="8001000" cy="4800600"/>
          </a:xfrm>
        </p:spPr>
        <p:txBody>
          <a:bodyPr>
            <a:normAutofit/>
          </a:bodyPr>
          <a:lstStyle/>
          <a:p>
            <a:r>
              <a:rPr lang="en-US" sz="2000" dirty="0" smtClean="0"/>
              <a:t>Females  have </a:t>
            </a:r>
            <a:r>
              <a:rPr lang="en-US" sz="2000" dirty="0"/>
              <a:t>more delta wave </a:t>
            </a:r>
            <a:r>
              <a:rPr lang="en-US" sz="2000" dirty="0" smtClean="0"/>
              <a:t>activity (true for </a:t>
            </a:r>
            <a:r>
              <a:rPr lang="en-US" sz="2000" dirty="0"/>
              <a:t>most mammal species. </a:t>
            </a:r>
            <a:r>
              <a:rPr lang="en-US" sz="2000" dirty="0" smtClean="0"/>
              <a:t>)</a:t>
            </a:r>
          </a:p>
          <a:p>
            <a:r>
              <a:rPr lang="en-US" sz="2000" dirty="0" smtClean="0"/>
              <a:t>Infants spend much of their sleep in Delta Wave sleep (25% less age 10)</a:t>
            </a:r>
          </a:p>
          <a:p>
            <a:r>
              <a:rPr lang="en-US" sz="2000" dirty="0" smtClean="0"/>
              <a:t>Delta Wave sleep decreases with age</a:t>
            </a:r>
          </a:p>
          <a:p>
            <a:r>
              <a:rPr lang="en-US" sz="2000" dirty="0" smtClean="0"/>
              <a:t>delta </a:t>
            </a:r>
            <a:r>
              <a:rPr lang="en-US" sz="2000" dirty="0"/>
              <a:t>waves show a lateralization, with right hemisphere dominance during </a:t>
            </a:r>
            <a:r>
              <a:rPr lang="en-US" sz="2000" dirty="0" smtClean="0"/>
              <a:t>sleep</a:t>
            </a:r>
            <a:endParaRPr lang="en-US" sz="2000" baseline="30000" dirty="0"/>
          </a:p>
          <a:p>
            <a:r>
              <a:rPr lang="en-US" sz="2000" dirty="0"/>
              <a:t>Delta waves  arise in the thalamus or in the cortex. </a:t>
            </a:r>
          </a:p>
          <a:p>
            <a:r>
              <a:rPr lang="en-US" sz="2000" dirty="0" smtClean="0"/>
              <a:t>Delta </a:t>
            </a:r>
            <a:r>
              <a:rPr lang="en-US" sz="2000" dirty="0"/>
              <a:t>activity stimulates the release of several hormones, including growth hormone releasing </a:t>
            </a:r>
            <a:r>
              <a:rPr lang="en-US" sz="2000" dirty="0" smtClean="0"/>
              <a:t>hormone GHRH (</a:t>
            </a:r>
            <a:r>
              <a:rPr lang="en-US" sz="2000" dirty="0" err="1" smtClean="0">
                <a:solidFill>
                  <a:srgbClr val="252525"/>
                </a:solidFill>
              </a:rPr>
              <a:t>somatocrinin</a:t>
            </a:r>
            <a:r>
              <a:rPr lang="en-US" sz="2000" dirty="0" smtClean="0">
                <a:solidFill>
                  <a:srgbClr val="252525"/>
                </a:solidFill>
              </a:rPr>
              <a:t>) </a:t>
            </a:r>
            <a:r>
              <a:rPr lang="en-US" sz="2000" dirty="0" smtClean="0"/>
              <a:t>and </a:t>
            </a:r>
            <a:r>
              <a:rPr lang="en-US" sz="2000" dirty="0" err="1" smtClean="0"/>
              <a:t>PRl</a:t>
            </a:r>
            <a:r>
              <a:rPr lang="en-US" sz="2000" dirty="0" smtClean="0"/>
              <a:t> (prolactin) GHRH </a:t>
            </a:r>
            <a:r>
              <a:rPr lang="en-US" sz="2000" dirty="0"/>
              <a:t>is released from </a:t>
            </a:r>
            <a:r>
              <a:rPr lang="en-US" sz="2000" dirty="0" smtClean="0"/>
              <a:t>the hypothalamus which </a:t>
            </a:r>
            <a:r>
              <a:rPr lang="en-US" sz="2000" dirty="0"/>
              <a:t>in turn stimulates release </a:t>
            </a:r>
            <a:r>
              <a:rPr lang="en-US" sz="2000" dirty="0" smtClean="0"/>
              <a:t> of the growth hormone from </a:t>
            </a:r>
            <a:r>
              <a:rPr lang="en-US" sz="2000" dirty="0"/>
              <a:t>the </a:t>
            </a:r>
            <a:r>
              <a:rPr lang="en-US" sz="2000" dirty="0" smtClean="0"/>
              <a:t>pituitary</a:t>
            </a:r>
          </a:p>
          <a:p>
            <a:r>
              <a:rPr lang="en-US" sz="2000" dirty="0" smtClean="0"/>
              <a:t>Intoxication decreases delta waves: delta wave disruption</a:t>
            </a:r>
          </a:p>
          <a:p>
            <a:r>
              <a:rPr lang="en-US" sz="2000" dirty="0" smtClean="0"/>
              <a:t>Schizophrenics have much less delta wave activity</a:t>
            </a:r>
          </a:p>
          <a:p>
            <a:endParaRPr lang="en-US" dirty="0"/>
          </a:p>
        </p:txBody>
      </p:sp>
    </p:spTree>
    <p:extLst>
      <p:ext uri="{BB962C8B-B14F-4D97-AF65-F5344CB8AC3E}">
        <p14:creationId xmlns:p14="http://schemas.microsoft.com/office/powerpoint/2010/main" val="30855917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8019288" cy="1143000"/>
          </a:xfrm>
        </p:spPr>
        <p:txBody>
          <a:bodyPr>
            <a:normAutofit/>
          </a:bodyPr>
          <a:lstStyle/>
          <a:p>
            <a:r>
              <a:rPr lang="en-US" dirty="0" smtClean="0"/>
              <a:t>changes while we sleep </a:t>
            </a:r>
            <a:endParaRPr lang="en-US" dirty="0"/>
          </a:p>
        </p:txBody>
      </p:sp>
      <p:sp>
        <p:nvSpPr>
          <p:cNvPr id="3" name="Content Placeholder 2"/>
          <p:cNvSpPr>
            <a:spLocks noGrp="1"/>
          </p:cNvSpPr>
          <p:nvPr>
            <p:ph idx="1"/>
          </p:nvPr>
        </p:nvSpPr>
        <p:spPr/>
        <p:txBody>
          <a:bodyPr>
            <a:normAutofit fontScale="25000" lnSpcReduction="20000"/>
          </a:bodyPr>
          <a:lstStyle/>
          <a:p>
            <a:r>
              <a:rPr lang="en-US" sz="7200" dirty="0" smtClean="0"/>
              <a:t>NREM stages</a:t>
            </a:r>
          </a:p>
          <a:p>
            <a:pPr lvl="1"/>
            <a:r>
              <a:rPr lang="en-US" sz="7200" dirty="0" smtClean="0"/>
              <a:t>Body temperature drops, body relaxes</a:t>
            </a:r>
          </a:p>
          <a:p>
            <a:pPr lvl="1"/>
            <a:r>
              <a:rPr lang="en-US" sz="7200" dirty="0" smtClean="0"/>
              <a:t>Metabolism drops, blood pressure drops</a:t>
            </a:r>
          </a:p>
          <a:p>
            <a:pPr lvl="1">
              <a:buClr>
                <a:srgbClr val="C00000"/>
              </a:buClr>
              <a:buFont typeface="Wingdings" pitchFamily="2" charset="2"/>
              <a:buChar char="Ø"/>
            </a:pPr>
            <a:r>
              <a:rPr lang="en-US" sz="7200" dirty="0" smtClean="0"/>
              <a:t>Immune systems kick in, growth hormones</a:t>
            </a:r>
          </a:p>
          <a:p>
            <a:r>
              <a:rPr lang="en-US" sz="7200" dirty="0" smtClean="0"/>
              <a:t>Electro-chemical changes</a:t>
            </a:r>
          </a:p>
          <a:p>
            <a:pPr lvl="1"/>
            <a:r>
              <a:rPr lang="en-US" sz="7200" dirty="0" smtClean="0"/>
              <a:t>serotonin, epinephrine and melatonin</a:t>
            </a:r>
          </a:p>
          <a:p>
            <a:pPr lvl="1">
              <a:buNone/>
            </a:pPr>
            <a:r>
              <a:rPr lang="en-US" sz="7200" dirty="0" smtClean="0"/>
              <a:t>REM</a:t>
            </a:r>
          </a:p>
          <a:p>
            <a:pPr lvl="1">
              <a:buNone/>
            </a:pPr>
            <a:r>
              <a:rPr lang="en-US" sz="7200" dirty="0" smtClean="0"/>
              <a:t>	Pons activates the switch</a:t>
            </a:r>
          </a:p>
          <a:p>
            <a:pPr lvl="1">
              <a:buNone/>
            </a:pPr>
            <a:r>
              <a:rPr lang="en-US" sz="7200" dirty="0" smtClean="0"/>
              <a:t>	Intense brain activity</a:t>
            </a:r>
          </a:p>
          <a:p>
            <a:pPr lvl="1">
              <a:buNone/>
            </a:pPr>
            <a:r>
              <a:rPr lang="en-US" sz="7200" dirty="0" smtClean="0"/>
              <a:t>	Rapid breathing, Increase blood pressure and heart rate</a:t>
            </a:r>
          </a:p>
          <a:p>
            <a:pPr lvl="1">
              <a:buNone/>
            </a:pPr>
            <a:r>
              <a:rPr lang="en-US" sz="7200" dirty="0" smtClean="0"/>
              <a:t> 	REM paralysis</a:t>
            </a:r>
          </a:p>
          <a:p>
            <a:pPr lvl="1">
              <a:buNone/>
            </a:pPr>
            <a:r>
              <a:rPr lang="en-US" sz="7200" dirty="0" smtClean="0"/>
              <a:t>	</a:t>
            </a:r>
            <a:r>
              <a:rPr lang="en-US" sz="7200" dirty="0" err="1" smtClean="0"/>
              <a:t>PFLC</a:t>
            </a:r>
            <a:r>
              <a:rPr lang="en-US" sz="7200" dirty="0" smtClean="0"/>
              <a:t> shuts off</a:t>
            </a:r>
          </a:p>
          <a:p>
            <a:pPr lvl="1">
              <a:buNone/>
            </a:pPr>
            <a:r>
              <a:rPr lang="en-US" sz="7200" dirty="0" smtClean="0"/>
              <a:t>	No working memory</a:t>
            </a:r>
          </a:p>
          <a:p>
            <a:pPr lvl="1">
              <a:buNone/>
            </a:pPr>
            <a:r>
              <a:rPr lang="en-US" sz="7200" dirty="0" smtClean="0"/>
              <a:t>	No serotonin and no noradrenalin</a:t>
            </a:r>
          </a:p>
          <a:p>
            <a:pPr lvl="1">
              <a:buNone/>
            </a:pPr>
            <a:endParaRPr lang="en-US" sz="7200" dirty="0" smtClean="0"/>
          </a:p>
          <a:p>
            <a:pPr lvl="1">
              <a:buNone/>
            </a:pPr>
            <a:endParaRPr lang="en-US" sz="7200" dirty="0" smtClean="0"/>
          </a:p>
          <a:p>
            <a:pPr lvl="1">
              <a:buNone/>
            </a:pPr>
            <a:r>
              <a:rPr lang="en-US" sz="7200" dirty="0" smtClean="0"/>
              <a:t>Activation synthesis</a:t>
            </a:r>
          </a:p>
          <a:p>
            <a:pPr lvl="1">
              <a:buNone/>
            </a:pPr>
            <a:endParaRPr lang="en-US" sz="4500" dirty="0" smtClean="0"/>
          </a:p>
          <a:p>
            <a:pPr lvl="1">
              <a:buNone/>
            </a:pPr>
            <a:r>
              <a:rPr lang="en-US" sz="4500" dirty="0" smtClean="0"/>
              <a:t>	</a:t>
            </a:r>
          </a:p>
          <a:p>
            <a:pPr lvl="1"/>
            <a:endParaRPr lang="en-US" dirty="0" smtClean="0"/>
          </a:p>
        </p:txBody>
      </p:sp>
    </p:spTree>
    <p:extLst>
      <p:ext uri="{BB962C8B-B14F-4D97-AF65-F5344CB8AC3E}">
        <p14:creationId xmlns:p14="http://schemas.microsoft.com/office/powerpoint/2010/main" val="2523446992"/>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9739" y="-381000"/>
            <a:ext cx="8458200" cy="2421464"/>
          </a:xfrm>
        </p:spPr>
        <p:txBody>
          <a:bodyPr/>
          <a:lstStyle/>
          <a:p>
            <a:pPr algn="ctr"/>
            <a:r>
              <a:rPr lang="en-US" dirty="0"/>
              <a:t>Why are dreams weird?</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475614"/>
            <a:ext cx="6599278"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81518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5400" y="0"/>
            <a:ext cx="7498080" cy="1143000"/>
          </a:xfrm>
        </p:spPr>
        <p:txBody>
          <a:bodyPr>
            <a:normAutofit/>
          </a:bodyPr>
          <a:lstStyle/>
          <a:p>
            <a:r>
              <a:rPr lang="en-US" sz="3200" dirty="0" smtClean="0"/>
              <a:t>Stages of sleep: Non-REM</a:t>
            </a:r>
            <a:endParaRPr lang="en-US" sz="3200" dirty="0"/>
          </a:p>
        </p:txBody>
      </p:sp>
      <p:sp>
        <p:nvSpPr>
          <p:cNvPr id="6" name="Rectangle 5"/>
          <p:cNvSpPr/>
          <p:nvPr/>
        </p:nvSpPr>
        <p:spPr>
          <a:xfrm>
            <a:off x="1143000" y="685800"/>
            <a:ext cx="8229600" cy="7417415"/>
          </a:xfrm>
          <a:prstGeom prst="rect">
            <a:avLst/>
          </a:prstGeom>
        </p:spPr>
        <p:txBody>
          <a:bodyPr wrap="square">
            <a:spAutoFit/>
          </a:bodyPr>
          <a:lstStyle/>
          <a:p>
            <a:pPr>
              <a:spcBef>
                <a:spcPct val="0"/>
              </a:spcBef>
            </a:pPr>
            <a:endParaRPr lang="en-US" dirty="0" smtClean="0">
              <a:solidFill>
                <a:srgbClr val="002060"/>
              </a:solidFill>
              <a:latin typeface="Times New Roman" pitchFamily="18" charset="0"/>
              <a:ea typeface="+mj-ea"/>
              <a:cs typeface="Times New Roman" pitchFamily="18" charset="0"/>
            </a:endParaRPr>
          </a:p>
          <a:p>
            <a:pPr>
              <a:spcBef>
                <a:spcPct val="0"/>
              </a:spcBef>
            </a:pPr>
            <a:r>
              <a:rPr lang="en-US" dirty="0" smtClean="0">
                <a:solidFill>
                  <a:srgbClr val="002060"/>
                </a:solidFill>
                <a:latin typeface="Times New Roman" pitchFamily="18" charset="0"/>
                <a:ea typeface="+mj-ea"/>
                <a:cs typeface="Times New Roman" pitchFamily="18" charset="0"/>
              </a:rPr>
              <a:t>	</a:t>
            </a:r>
            <a:r>
              <a:rPr lang="en-US" dirty="0" err="1" smtClean="0">
                <a:solidFill>
                  <a:srgbClr val="002060"/>
                </a:solidFill>
                <a:latin typeface="Times New Roman" pitchFamily="18" charset="0"/>
                <a:ea typeface="+mj-ea"/>
                <a:cs typeface="Times New Roman" pitchFamily="18" charset="0"/>
              </a:rPr>
              <a:t>N1</a:t>
            </a:r>
            <a:r>
              <a:rPr lang="en-US" dirty="0" smtClean="0">
                <a:solidFill>
                  <a:srgbClr val="002060"/>
                </a:solidFill>
                <a:ea typeface="+mj-ea"/>
                <a:cs typeface="+mj-cs"/>
              </a:rPr>
              <a:t> </a:t>
            </a:r>
            <a:r>
              <a:rPr lang="en-US" sz="2000" dirty="0" smtClean="0">
                <a:solidFill>
                  <a:srgbClr val="002060"/>
                </a:solidFill>
                <a:ea typeface="+mj-ea"/>
                <a:cs typeface="+mj-cs"/>
              </a:rPr>
              <a:t> -  	</a:t>
            </a:r>
            <a:r>
              <a:rPr lang="en-US" dirty="0" smtClean="0">
                <a:solidFill>
                  <a:srgbClr val="002060"/>
                </a:solidFill>
              </a:rPr>
              <a:t>hypnic myoclonia</a:t>
            </a:r>
          </a:p>
          <a:p>
            <a:pPr>
              <a:spcBef>
                <a:spcPct val="0"/>
              </a:spcBef>
            </a:pPr>
            <a:r>
              <a:rPr lang="en-US" dirty="0" smtClean="0">
                <a:solidFill>
                  <a:srgbClr val="002060"/>
                </a:solidFill>
              </a:rPr>
              <a:t>	 	(similar to when we jump when startled)</a:t>
            </a:r>
            <a:endParaRPr lang="en-US" sz="2000" dirty="0" smtClean="0">
              <a:solidFill>
                <a:srgbClr val="002060"/>
              </a:solidFill>
              <a:ea typeface="+mj-ea"/>
              <a:cs typeface="+mj-cs"/>
            </a:endParaRPr>
          </a:p>
          <a:p>
            <a:pPr>
              <a:spcBef>
                <a:spcPct val="0"/>
              </a:spcBef>
            </a:pPr>
            <a:r>
              <a:rPr lang="en-US" sz="2000" dirty="0" smtClean="0">
                <a:solidFill>
                  <a:srgbClr val="002060"/>
                </a:solidFill>
                <a:latin typeface="Times New Roman" pitchFamily="18" charset="0"/>
                <a:cs typeface="Times New Roman" pitchFamily="18" charset="0"/>
              </a:rPr>
              <a:t>	N2-	hypnogogic imagery</a:t>
            </a:r>
            <a:endParaRPr lang="en-US" sz="2000" dirty="0" smtClean="0">
              <a:solidFill>
                <a:srgbClr val="002060"/>
              </a:solidFill>
              <a:ea typeface="+mj-ea"/>
              <a:cs typeface="+mj-cs"/>
            </a:endParaRPr>
          </a:p>
          <a:p>
            <a:pPr>
              <a:spcBef>
                <a:spcPct val="0"/>
              </a:spcBef>
            </a:pPr>
            <a:r>
              <a:rPr lang="en-US" sz="2000" dirty="0" smtClean="0">
                <a:solidFill>
                  <a:srgbClr val="002060"/>
                </a:solidFill>
                <a:latin typeface="Times New Roman" pitchFamily="18" charset="0"/>
                <a:cs typeface="Times New Roman" pitchFamily="18" charset="0"/>
              </a:rPr>
              <a:t>	</a:t>
            </a:r>
            <a:r>
              <a:rPr lang="en-US" sz="2000" dirty="0" err="1" smtClean="0">
                <a:solidFill>
                  <a:srgbClr val="002060"/>
                </a:solidFill>
                <a:latin typeface="Times New Roman" pitchFamily="18" charset="0"/>
                <a:cs typeface="Times New Roman" pitchFamily="18" charset="0"/>
              </a:rPr>
              <a:t>N3</a:t>
            </a:r>
            <a:r>
              <a:rPr lang="en-US" sz="2000" dirty="0" smtClean="0">
                <a:solidFill>
                  <a:srgbClr val="002060"/>
                </a:solidFill>
                <a:latin typeface="Times New Roman" pitchFamily="18" charset="0"/>
                <a:cs typeface="Times New Roman" pitchFamily="18" charset="0"/>
              </a:rPr>
              <a:t>-	Deep sleep- </a:t>
            </a:r>
            <a:r>
              <a:rPr lang="en-US" dirty="0" smtClean="0">
                <a:solidFill>
                  <a:srgbClr val="002060"/>
                </a:solidFill>
                <a:cs typeface="Times New Roman" pitchFamily="18" charset="0"/>
              </a:rPr>
              <a:t>slow delta waves start</a:t>
            </a:r>
          </a:p>
          <a:p>
            <a:pPr>
              <a:spcBef>
                <a:spcPct val="0"/>
              </a:spcBef>
            </a:pPr>
            <a:r>
              <a:rPr lang="en-US" dirty="0" smtClean="0">
                <a:solidFill>
                  <a:srgbClr val="002060"/>
                </a:solidFill>
                <a:cs typeface="Times New Roman" pitchFamily="18" charset="0"/>
              </a:rPr>
              <a:t>		growth hormones</a:t>
            </a:r>
          </a:p>
          <a:p>
            <a:pPr>
              <a:spcBef>
                <a:spcPct val="0"/>
              </a:spcBef>
            </a:pPr>
            <a:r>
              <a:rPr lang="en-US" sz="2000" dirty="0" err="1" smtClean="0">
                <a:solidFill>
                  <a:srgbClr val="002060"/>
                </a:solidFill>
                <a:latin typeface="Times New Roman" pitchFamily="18" charset="0"/>
                <a:cs typeface="Times New Roman" pitchFamily="18" charset="0"/>
              </a:rPr>
              <a:t>N4</a:t>
            </a:r>
            <a:r>
              <a:rPr lang="en-US" sz="2000" dirty="0" smtClean="0">
                <a:solidFill>
                  <a:srgbClr val="002060"/>
                </a:solidFill>
                <a:latin typeface="Times New Roman" pitchFamily="18" charset="0"/>
                <a:cs typeface="Times New Roman" pitchFamily="18" charset="0"/>
              </a:rPr>
              <a:t>  </a:t>
            </a:r>
            <a:r>
              <a:rPr lang="en-US" dirty="0" smtClean="0">
                <a:solidFill>
                  <a:srgbClr val="002060"/>
                </a:solidFill>
                <a:cs typeface="Times New Roman" pitchFamily="18" charset="0"/>
              </a:rPr>
              <a:t>Deepest Sleep</a:t>
            </a:r>
          </a:p>
          <a:p>
            <a:pPr>
              <a:spcBef>
                <a:spcPct val="0"/>
              </a:spcBef>
            </a:pPr>
            <a:r>
              <a:rPr lang="en-US" dirty="0" smtClean="0">
                <a:solidFill>
                  <a:srgbClr val="002060"/>
                </a:solidFill>
                <a:cs typeface="Times New Roman" pitchFamily="18" charset="0"/>
              </a:rPr>
              <a:t>	Delta-waves</a:t>
            </a:r>
          </a:p>
          <a:p>
            <a:pPr lvl="2">
              <a:spcBef>
                <a:spcPct val="0"/>
              </a:spcBef>
            </a:pPr>
            <a:r>
              <a:rPr lang="en-US" dirty="0" smtClean="0">
                <a:solidFill>
                  <a:srgbClr val="002060"/>
                </a:solidFill>
                <a:ea typeface="+mj-ea"/>
                <a:cs typeface="Times New Roman" pitchFamily="18" charset="0"/>
              </a:rPr>
              <a:t>Difficult to wake</a:t>
            </a:r>
          </a:p>
          <a:p>
            <a:pPr lvl="2">
              <a:spcBef>
                <a:spcPct val="0"/>
              </a:spcBef>
            </a:pPr>
            <a:r>
              <a:rPr lang="en-US" dirty="0" smtClean="0">
                <a:solidFill>
                  <a:srgbClr val="002060"/>
                </a:solidFill>
                <a:ea typeface="+mj-ea"/>
                <a:cs typeface="Times New Roman" pitchFamily="18" charset="0"/>
              </a:rPr>
              <a:t>Bed-wetting</a:t>
            </a:r>
          </a:p>
          <a:p>
            <a:pPr lvl="2">
              <a:spcBef>
                <a:spcPct val="0"/>
              </a:spcBef>
            </a:pPr>
            <a:r>
              <a:rPr lang="en-US" dirty="0" smtClean="0">
                <a:solidFill>
                  <a:srgbClr val="002060"/>
                </a:solidFill>
                <a:ea typeface="+mj-ea"/>
                <a:cs typeface="Times New Roman" pitchFamily="18" charset="0"/>
              </a:rPr>
              <a:t>Night terrors</a:t>
            </a:r>
          </a:p>
          <a:p>
            <a:pPr lvl="2">
              <a:spcBef>
                <a:spcPct val="0"/>
              </a:spcBef>
            </a:pPr>
            <a:r>
              <a:rPr lang="en-US" dirty="0" smtClean="0">
                <a:solidFill>
                  <a:srgbClr val="002060"/>
                </a:solidFill>
                <a:ea typeface="+mj-ea"/>
                <a:cs typeface="Times New Roman" pitchFamily="18" charset="0"/>
              </a:rPr>
              <a:t>Sleep walking</a:t>
            </a:r>
          </a:p>
          <a:p>
            <a:pPr lvl="2">
              <a:spcBef>
                <a:spcPct val="0"/>
              </a:spcBef>
            </a:pPr>
            <a:r>
              <a:rPr lang="en-US" dirty="0" smtClean="0">
                <a:solidFill>
                  <a:srgbClr val="002060"/>
                </a:solidFill>
                <a:ea typeface="+mj-ea"/>
                <a:cs typeface="Times New Roman" pitchFamily="18" charset="0"/>
              </a:rPr>
              <a:t>Growth hormones for children &amp; young adults</a:t>
            </a:r>
          </a:p>
          <a:p>
            <a:pPr lvl="2">
              <a:spcBef>
                <a:spcPct val="0"/>
              </a:spcBef>
            </a:pPr>
            <a:r>
              <a:rPr lang="en-US" dirty="0" smtClean="0">
                <a:solidFill>
                  <a:srgbClr val="002060"/>
                </a:solidFill>
                <a:ea typeface="+mj-ea"/>
                <a:cs typeface="Times New Roman" pitchFamily="18" charset="0"/>
              </a:rPr>
              <a:t>Immune System kicks in</a:t>
            </a:r>
          </a:p>
          <a:p>
            <a:pPr lvl="2">
              <a:spcBef>
                <a:spcPct val="0"/>
              </a:spcBef>
            </a:pPr>
            <a:r>
              <a:rPr lang="en-US" dirty="0" smtClean="0">
                <a:solidFill>
                  <a:srgbClr val="002060"/>
                </a:solidFill>
                <a:ea typeface="+mj-ea"/>
                <a:cs typeface="Times New Roman" pitchFamily="18" charset="0"/>
              </a:rPr>
              <a:t>Repairs damages (inc. those caused by stress)</a:t>
            </a:r>
          </a:p>
          <a:p>
            <a:pPr lvl="2">
              <a:spcBef>
                <a:spcPct val="0"/>
              </a:spcBef>
            </a:pPr>
            <a:r>
              <a:rPr lang="en-US" dirty="0" smtClean="0">
                <a:solidFill>
                  <a:srgbClr val="002060"/>
                </a:solidFill>
                <a:ea typeface="+mj-ea"/>
                <a:cs typeface="Times New Roman" pitchFamily="18" charset="0"/>
              </a:rPr>
              <a:t>Beauty sleep</a:t>
            </a:r>
          </a:p>
          <a:p>
            <a:pPr lvl="2">
              <a:spcBef>
                <a:spcPct val="0"/>
              </a:spcBef>
            </a:pPr>
            <a:r>
              <a:rPr lang="en-US" dirty="0" smtClean="0">
                <a:solidFill>
                  <a:srgbClr val="002060"/>
                </a:solidFill>
                <a:ea typeface="+mj-ea"/>
                <a:cs typeface="Times New Roman" pitchFamily="18" charset="0"/>
              </a:rPr>
              <a:t>Consolidate memory</a:t>
            </a:r>
          </a:p>
          <a:p>
            <a:pPr lvl="2">
              <a:spcBef>
                <a:spcPct val="0"/>
              </a:spcBef>
            </a:pPr>
            <a:r>
              <a:rPr lang="en-US" dirty="0" smtClean="0">
                <a:solidFill>
                  <a:srgbClr val="002060"/>
                </a:solidFill>
                <a:ea typeface="+mj-ea"/>
                <a:cs typeface="Times New Roman" pitchFamily="18" charset="0"/>
              </a:rPr>
              <a:t>Encode memory (improves learning ability)</a:t>
            </a:r>
          </a:p>
          <a:p>
            <a:pPr lvl="2">
              <a:spcBef>
                <a:spcPct val="0"/>
              </a:spcBef>
            </a:pPr>
            <a:r>
              <a:rPr lang="en-US" dirty="0" smtClean="0">
                <a:solidFill>
                  <a:srgbClr val="002060"/>
                </a:solidFill>
                <a:ea typeface="+mj-ea"/>
                <a:cs typeface="Times New Roman" pitchFamily="18" charset="0"/>
              </a:rPr>
              <a:t>Sleep amnesia- we don’t remember phone calls, alarms, etc.</a:t>
            </a:r>
          </a:p>
          <a:p>
            <a:pPr>
              <a:spcBef>
                <a:spcPct val="0"/>
              </a:spcBef>
            </a:pPr>
            <a:endParaRPr lang="en-US" dirty="0" smtClean="0">
              <a:solidFill>
                <a:srgbClr val="002060"/>
              </a:solidFill>
              <a:ea typeface="+mj-ea"/>
              <a:cs typeface="Times New Roman" pitchFamily="18" charset="0"/>
            </a:endParaRPr>
          </a:p>
          <a:p>
            <a:pPr>
              <a:spcBef>
                <a:spcPct val="0"/>
              </a:spcBef>
              <a:buClr>
                <a:srgbClr val="C00000"/>
              </a:buClr>
              <a:buFont typeface="Wingdings" pitchFamily="2" charset="2"/>
              <a:buChar char="ü"/>
            </a:pPr>
            <a:r>
              <a:rPr lang="en-US" b="1" dirty="0">
                <a:solidFill>
                  <a:srgbClr val="002060"/>
                </a:solidFill>
                <a:ea typeface="+mj-ea"/>
                <a:cs typeface="Times New Roman" pitchFamily="18" charset="0"/>
              </a:rPr>
              <a:t>D</a:t>
            </a:r>
            <a:r>
              <a:rPr lang="en-US" b="1" dirty="0" smtClean="0">
                <a:solidFill>
                  <a:srgbClr val="002060"/>
                </a:solidFill>
                <a:ea typeface="+mj-ea"/>
                <a:cs typeface="Times New Roman" pitchFamily="18" charset="0"/>
              </a:rPr>
              <a:t>ream science experts  believe most dreams are during REM sleep</a:t>
            </a:r>
          </a:p>
          <a:p>
            <a:pPr>
              <a:spcBef>
                <a:spcPct val="0"/>
              </a:spcBef>
            </a:pPr>
            <a:endParaRPr lang="en-US" dirty="0" smtClean="0">
              <a:solidFill>
                <a:srgbClr val="002060"/>
              </a:solidFill>
              <a:ea typeface="+mj-ea"/>
              <a:cs typeface="Times New Roman" pitchFamily="18" charset="0"/>
            </a:endParaRPr>
          </a:p>
          <a:p>
            <a:pPr>
              <a:spcBef>
                <a:spcPct val="0"/>
              </a:spcBef>
            </a:pPr>
            <a:endParaRPr lang="en-US" dirty="0" smtClean="0">
              <a:solidFill>
                <a:srgbClr val="002060"/>
              </a:solidFill>
              <a:ea typeface="+mj-ea"/>
              <a:cs typeface="Times New Roman" pitchFamily="18" charset="0"/>
            </a:endParaRPr>
          </a:p>
          <a:p>
            <a:pPr>
              <a:spcBef>
                <a:spcPct val="0"/>
              </a:spcBef>
            </a:pPr>
            <a:r>
              <a:rPr lang="en-US" dirty="0" smtClean="0">
                <a:solidFill>
                  <a:srgbClr val="002060"/>
                </a:solidFill>
                <a:ea typeface="+mj-ea"/>
                <a:cs typeface="Times New Roman" pitchFamily="18" charset="0"/>
              </a:rPr>
              <a:t>	</a:t>
            </a:r>
          </a:p>
          <a:p>
            <a:pPr>
              <a:spcBef>
                <a:spcPct val="0"/>
              </a:spcBef>
            </a:pPr>
            <a:endParaRPr lang="en-US" dirty="0" smtClean="0">
              <a:solidFill>
                <a:srgbClr val="002060"/>
              </a:solidFill>
              <a:ea typeface="+mj-ea"/>
              <a:cs typeface="Times New Roman" pitchFamily="18" charset="0"/>
            </a:endParaRPr>
          </a:p>
          <a:p>
            <a:pPr lvl="2">
              <a:spcBef>
                <a:spcPct val="0"/>
              </a:spcBef>
            </a:pPr>
            <a:endParaRPr lang="en-US" dirty="0">
              <a:solidFill>
                <a:srgbClr val="002060"/>
              </a:solidFill>
              <a:ea typeface="+mj-ea"/>
              <a:cs typeface="+mj-cs"/>
            </a:endParaRPr>
          </a:p>
        </p:txBody>
      </p:sp>
    </p:spTree>
    <p:extLst>
      <p:ext uri="{BB962C8B-B14F-4D97-AF65-F5344CB8AC3E}">
        <p14:creationId xmlns:p14="http://schemas.microsoft.com/office/powerpoint/2010/main" val="12836271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Hypnagogic Images or Hallucinations</a:t>
            </a:r>
            <a:br>
              <a:rPr lang="en-US" sz="3600" dirty="0" smtClean="0"/>
            </a:br>
            <a:r>
              <a:rPr lang="en-US" sz="3600" dirty="0" smtClean="0"/>
              <a:t>Hypnopompic Images</a:t>
            </a:r>
            <a:r>
              <a:rPr lang="en-US" dirty="0" smtClean="0"/>
              <a:t/>
            </a:r>
            <a:br>
              <a:rPr lang="en-US" dirty="0" smtClean="0"/>
            </a:br>
            <a:r>
              <a:rPr lang="en-US" sz="2700" dirty="0" smtClean="0"/>
              <a:t>(parasomnia- sleep disorder)</a:t>
            </a:r>
            <a:endParaRPr lang="en-US" sz="2700" dirty="0"/>
          </a:p>
        </p:txBody>
      </p:sp>
      <p:pic>
        <p:nvPicPr>
          <p:cNvPr id="1031"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855" t="8963" r="16203"/>
          <a:stretch/>
        </p:blipFill>
        <p:spPr bwMode="auto">
          <a:xfrm>
            <a:off x="762000" y="2037608"/>
            <a:ext cx="4419600" cy="4120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7008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575994"/>
            <a:ext cx="4267200" cy="3192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2800" b="1" dirty="0" smtClean="0">
                <a:effectLst>
                  <a:outerShdw blurRad="38100" dist="38100" dir="2700000" algn="tl">
                    <a:srgbClr val="000000">
                      <a:alpha val="43137"/>
                    </a:srgbClr>
                  </a:outerShdw>
                </a:effectLst>
              </a:rPr>
              <a:t>Salvador Dali</a:t>
            </a:r>
            <a:endParaRPr lang="en-US" sz="2800" b="1" dirty="0">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52600"/>
            <a:ext cx="3200400" cy="4032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505200"/>
            <a:ext cx="29718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314592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990600"/>
            <a:ext cx="5329237" cy="3931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96569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8229600" cy="1143000"/>
          </a:xfrm>
        </p:spPr>
        <p:txBody>
          <a:bodyPr>
            <a:normAutofit fontScale="90000"/>
          </a:bodyPr>
          <a:lstStyle/>
          <a:p>
            <a:pPr marL="365760" lvl="0" indent="-283464">
              <a:spcBef>
                <a:spcPts val="600"/>
              </a:spcBef>
            </a:pPr>
            <a:r>
              <a:rPr lang="en-US" sz="3200" dirty="0">
                <a:solidFill>
                  <a:prstClr val="black"/>
                </a:solidFill>
                <a:effectLst/>
                <a:ea typeface="+mn-ea"/>
                <a:cs typeface="+mn-cs"/>
              </a:rPr>
              <a:t> </a:t>
            </a:r>
            <a:r>
              <a:rPr lang="en-US" sz="3200" dirty="0" smtClean="0">
                <a:solidFill>
                  <a:prstClr val="black"/>
                </a:solidFill>
                <a:effectLst/>
                <a:ea typeface="+mn-ea"/>
                <a:cs typeface="+mn-cs"/>
              </a:rPr>
              <a:t>The Neuroscience of Dreams according to Hobson</a:t>
            </a:r>
            <a:br>
              <a:rPr lang="en-US" sz="3200" dirty="0" smtClean="0">
                <a:solidFill>
                  <a:prstClr val="black"/>
                </a:solidFill>
                <a:effectLst/>
                <a:ea typeface="+mn-ea"/>
                <a:cs typeface="+mn-cs"/>
              </a:rPr>
            </a:br>
            <a:endParaRPr lang="en-US" dirty="0"/>
          </a:p>
        </p:txBody>
      </p:sp>
      <p:sp>
        <p:nvSpPr>
          <p:cNvPr id="3" name="Content Placeholder 2"/>
          <p:cNvSpPr>
            <a:spLocks noGrp="1"/>
          </p:cNvSpPr>
          <p:nvPr>
            <p:ph idx="1"/>
          </p:nvPr>
        </p:nvSpPr>
        <p:spPr>
          <a:xfrm>
            <a:off x="1143000" y="989772"/>
            <a:ext cx="7675262" cy="5562600"/>
          </a:xfrm>
        </p:spPr>
        <p:txBody>
          <a:bodyPr>
            <a:normAutofit/>
          </a:bodyPr>
          <a:lstStyle/>
          <a:p>
            <a:pPr marL="82296" indent="0">
              <a:buNone/>
            </a:pPr>
            <a:r>
              <a:rPr lang="en-US" sz="2100" dirty="0">
                <a:solidFill>
                  <a:srgbClr val="0070C0"/>
                </a:solidFill>
              </a:rPr>
              <a:t>Dr. </a:t>
            </a:r>
            <a:r>
              <a:rPr lang="en-US" sz="2100" dirty="0" smtClean="0">
                <a:solidFill>
                  <a:srgbClr val="0070C0"/>
                </a:solidFill>
              </a:rPr>
              <a:t> J. Allan Hobson</a:t>
            </a:r>
            <a:r>
              <a:rPr lang="en-US" sz="2100" dirty="0">
                <a:solidFill>
                  <a:srgbClr val="0070C0"/>
                </a:solidFill>
              </a:rPr>
              <a:t>:  </a:t>
            </a:r>
            <a:r>
              <a:rPr lang="en-US" sz="2100" dirty="0" smtClean="0">
                <a:solidFill>
                  <a:srgbClr val="0070C0"/>
                </a:solidFill>
              </a:rPr>
              <a:t>Activation-Synthesis Hypothesis</a:t>
            </a:r>
          </a:p>
          <a:p>
            <a:pPr marL="82296" indent="0">
              <a:buNone/>
            </a:pPr>
            <a:endParaRPr lang="en-US" sz="2100" dirty="0">
              <a:solidFill>
                <a:srgbClr val="0070C0"/>
              </a:solidFill>
            </a:endParaRPr>
          </a:p>
          <a:p>
            <a:r>
              <a:rPr lang="en-US" sz="1900" dirty="0" smtClean="0">
                <a:solidFill>
                  <a:srgbClr val="0070C0"/>
                </a:solidFill>
              </a:rPr>
              <a:t>Dreams are a neurochemical change in the brain </a:t>
            </a:r>
          </a:p>
          <a:p>
            <a:r>
              <a:rPr lang="en-US" sz="1900" dirty="0" smtClean="0">
                <a:solidFill>
                  <a:srgbClr val="0070C0"/>
                </a:solidFill>
              </a:rPr>
              <a:t>Erratic electric pulses from the brain stem</a:t>
            </a:r>
          </a:p>
          <a:p>
            <a:r>
              <a:rPr lang="en-US" sz="1900" dirty="0">
                <a:solidFill>
                  <a:srgbClr val="0070C0"/>
                </a:solidFill>
              </a:rPr>
              <a:t>are </a:t>
            </a:r>
            <a:r>
              <a:rPr lang="en-US" sz="1900" dirty="0" smtClean="0">
                <a:solidFill>
                  <a:srgbClr val="0070C0"/>
                </a:solidFill>
              </a:rPr>
              <a:t>cholinergic </a:t>
            </a:r>
            <a:r>
              <a:rPr lang="en-US" sz="1600" dirty="0" smtClean="0">
                <a:solidFill>
                  <a:srgbClr val="0070C0"/>
                </a:solidFill>
              </a:rPr>
              <a:t>(use of </a:t>
            </a:r>
            <a:r>
              <a:rPr lang="en-US" sz="1600" dirty="0">
                <a:solidFill>
                  <a:srgbClr val="0070C0"/>
                </a:solidFill>
              </a:rPr>
              <a:t>acetylcholine as a</a:t>
            </a:r>
            <a:r>
              <a:rPr lang="en-US" sz="1600" dirty="0" smtClean="0">
                <a:solidFill>
                  <a:srgbClr val="0070C0"/>
                </a:solidFill>
              </a:rPr>
              <a:t> neurotransmitter to send messages)</a:t>
            </a:r>
            <a:endParaRPr lang="en-US" sz="1600" dirty="0">
              <a:solidFill>
                <a:srgbClr val="0070C0"/>
              </a:solidFill>
            </a:endParaRPr>
          </a:p>
          <a:p>
            <a:r>
              <a:rPr lang="en-US" sz="1900" dirty="0" smtClean="0">
                <a:solidFill>
                  <a:srgbClr val="0070C0"/>
                </a:solidFill>
              </a:rPr>
              <a:t>made </a:t>
            </a:r>
            <a:r>
              <a:rPr lang="en-US" sz="1900" dirty="0">
                <a:solidFill>
                  <a:srgbClr val="0070C0"/>
                </a:solidFill>
              </a:rPr>
              <a:t>of internally-generated visual imagery rather than taking in information from the </a:t>
            </a:r>
            <a:r>
              <a:rPr lang="en-US" sz="1900" dirty="0" smtClean="0">
                <a:solidFill>
                  <a:srgbClr val="0070C0"/>
                </a:solidFill>
              </a:rPr>
              <a:t>senses</a:t>
            </a:r>
          </a:p>
          <a:p>
            <a:pPr marL="82296" indent="0">
              <a:buNone/>
            </a:pPr>
            <a:endParaRPr lang="en-US" sz="2100" dirty="0" smtClean="0">
              <a:solidFill>
                <a:srgbClr val="0070C0"/>
              </a:solidFill>
            </a:endParaRPr>
          </a:p>
          <a:p>
            <a:r>
              <a:rPr lang="en-US" sz="2100" dirty="0" smtClean="0">
                <a:solidFill>
                  <a:srgbClr val="0070C0"/>
                </a:solidFill>
              </a:rPr>
              <a:t>Random, no hidden meaning</a:t>
            </a:r>
          </a:p>
          <a:p>
            <a:r>
              <a:rPr lang="en-US" sz="2100" dirty="0" smtClean="0">
                <a:solidFill>
                  <a:srgbClr val="0070C0"/>
                </a:solidFill>
              </a:rPr>
              <a:t>Disputes Freudian dream theory</a:t>
            </a:r>
          </a:p>
          <a:p>
            <a:r>
              <a:rPr lang="en-US" sz="2100" dirty="0" smtClean="0">
                <a:solidFill>
                  <a:srgbClr val="0070C0"/>
                </a:solidFill>
              </a:rPr>
              <a:t>Supports Jungian theory</a:t>
            </a:r>
          </a:p>
          <a:p>
            <a:pPr marL="82296" indent="0">
              <a:buNone/>
            </a:pPr>
            <a:r>
              <a:rPr lang="en-US" sz="2100" dirty="0" smtClean="0">
                <a:solidFill>
                  <a:srgbClr val="0070C0"/>
                </a:solidFill>
              </a:rPr>
              <a:t> </a:t>
            </a:r>
          </a:p>
          <a:p>
            <a:pPr lvl="0">
              <a:buClr>
                <a:srgbClr val="3891A7"/>
              </a:buClr>
              <a:buFont typeface="Wingdings" pitchFamily="2" charset="2"/>
              <a:buChar char="q"/>
            </a:pPr>
            <a:r>
              <a:rPr lang="en-US" sz="2200" b="1" dirty="0">
                <a:solidFill>
                  <a:srgbClr val="0070C0"/>
                </a:solidFill>
              </a:rPr>
              <a:t>This Rift still exists in dream science today</a:t>
            </a:r>
          </a:p>
          <a:p>
            <a:endParaRPr lang="en-US" sz="1800" dirty="0">
              <a:solidFill>
                <a:srgbClr val="0070C0"/>
              </a:solidFill>
            </a:endParaRPr>
          </a:p>
          <a:p>
            <a:endParaRPr lang="en-US" sz="1800" dirty="0" smtClean="0">
              <a:solidFill>
                <a:srgbClr val="0070C0"/>
              </a:solidFill>
            </a:endParaRP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3399183"/>
            <a:ext cx="1752600"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2842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44650" y="274638"/>
            <a:ext cx="7499350" cy="944562"/>
          </a:xfrm>
        </p:spPr>
        <p:txBody>
          <a:bodyPr>
            <a:normAutofit fontScale="90000"/>
          </a:bodyPr>
          <a:lstStyle/>
          <a:p>
            <a:pPr marL="365760" lvl="0" indent="-283464">
              <a:spcBef>
                <a:spcPts val="600"/>
              </a:spcBef>
            </a:pPr>
            <a:r>
              <a:rPr lang="en-US" sz="2800" dirty="0" smtClean="0"/>
              <a:t>Allan Hobson   </a:t>
            </a:r>
            <a:r>
              <a:rPr lang="en-US" sz="1800" b="1" dirty="0" smtClean="0">
                <a:solidFill>
                  <a:prstClr val="black"/>
                </a:solidFill>
                <a:effectLst/>
                <a:ea typeface="+mn-ea"/>
                <a:cs typeface="+mn-cs"/>
              </a:rPr>
              <a:t>Activation </a:t>
            </a:r>
            <a:r>
              <a:rPr lang="en-US" sz="1800" b="1" dirty="0">
                <a:solidFill>
                  <a:prstClr val="black"/>
                </a:solidFill>
                <a:effectLst/>
                <a:ea typeface="+mn-ea"/>
                <a:cs typeface="+mn-cs"/>
              </a:rPr>
              <a:t>synthesis</a:t>
            </a:r>
            <a:br>
              <a:rPr lang="en-US" sz="1800" b="1" dirty="0">
                <a:solidFill>
                  <a:prstClr val="black"/>
                </a:solidFill>
                <a:effectLst/>
                <a:ea typeface="+mn-ea"/>
                <a:cs typeface="+mn-cs"/>
              </a:rPr>
            </a:br>
            <a:endParaRPr lang="en-US" sz="2800" dirty="0"/>
          </a:p>
        </p:txBody>
      </p:sp>
      <p:sp>
        <p:nvSpPr>
          <p:cNvPr id="4" name="Content Placeholder 3"/>
          <p:cNvSpPr>
            <a:spLocks noGrp="1"/>
          </p:cNvSpPr>
          <p:nvPr>
            <p:ph idx="4294967295"/>
          </p:nvPr>
        </p:nvSpPr>
        <p:spPr>
          <a:xfrm>
            <a:off x="1143000" y="990600"/>
            <a:ext cx="8001000" cy="5791200"/>
          </a:xfrm>
        </p:spPr>
        <p:txBody>
          <a:bodyPr>
            <a:normAutofit fontScale="32500" lnSpcReduction="20000"/>
          </a:bodyPr>
          <a:lstStyle/>
          <a:p>
            <a:pPr>
              <a:buNone/>
            </a:pPr>
            <a:r>
              <a:rPr lang="en-US" sz="7200" dirty="0" smtClean="0"/>
              <a:t>Chaotic, spontaneous firings of neurons</a:t>
            </a:r>
          </a:p>
          <a:p>
            <a:r>
              <a:rPr lang="en-US" sz="7200" dirty="0" smtClean="0"/>
              <a:t> There can be configurations/combinations that inspire great ideas</a:t>
            </a:r>
          </a:p>
          <a:p>
            <a:r>
              <a:rPr lang="en-US" sz="7200" dirty="0" smtClean="0"/>
              <a:t> No hidden meaning</a:t>
            </a:r>
          </a:p>
          <a:p>
            <a:r>
              <a:rPr lang="en-US" sz="7200" dirty="0" smtClean="0"/>
              <a:t> Meaningless,  but as humans we want to give them meaning</a:t>
            </a:r>
          </a:p>
          <a:p>
            <a:endParaRPr lang="en-US" sz="7200" dirty="0" smtClean="0"/>
          </a:p>
          <a:p>
            <a:r>
              <a:rPr lang="en-US" sz="7200" dirty="0">
                <a:solidFill>
                  <a:srgbClr val="0070C0"/>
                </a:solidFill>
              </a:rPr>
              <a:t>The Limbic System</a:t>
            </a:r>
          </a:p>
          <a:p>
            <a:pPr lvl="1"/>
            <a:r>
              <a:rPr lang="en-US" sz="7200" dirty="0">
                <a:solidFill>
                  <a:srgbClr val="0070C0"/>
                </a:solidFill>
              </a:rPr>
              <a:t> emotions are as important in dream genesis/structure</a:t>
            </a:r>
          </a:p>
          <a:p>
            <a:pPr marL="402336" lvl="1" indent="0">
              <a:buNone/>
            </a:pPr>
            <a:r>
              <a:rPr lang="en-US" sz="7200" dirty="0">
                <a:solidFill>
                  <a:srgbClr val="0070C0"/>
                </a:solidFill>
              </a:rPr>
              <a:t>      as brainstem activation</a:t>
            </a:r>
          </a:p>
          <a:p>
            <a:pPr>
              <a:buNone/>
            </a:pPr>
            <a:endParaRPr lang="en-US" sz="5500" dirty="0" smtClean="0"/>
          </a:p>
          <a:p>
            <a:pPr>
              <a:buNone/>
            </a:pPr>
            <a:r>
              <a:rPr lang="en-US" sz="7200" b="1" dirty="0" smtClean="0"/>
              <a:t>Lucidity</a:t>
            </a:r>
          </a:p>
          <a:p>
            <a:r>
              <a:rPr lang="en-US" sz="7200" dirty="0" smtClean="0"/>
              <a:t>During lucidity the lateral prefrontal cortex becomes activated</a:t>
            </a:r>
          </a:p>
          <a:p>
            <a:r>
              <a:rPr lang="en-US" sz="7200" dirty="0" smtClean="0"/>
              <a:t>The dream state and sleeping state are two separate dissociable states of the brain process</a:t>
            </a:r>
          </a:p>
          <a:p>
            <a:r>
              <a:rPr lang="en-US" sz="7200" dirty="0" smtClean="0"/>
              <a:t>cognitive thought is another state</a:t>
            </a:r>
          </a:p>
          <a:p>
            <a:pPr lvl="0">
              <a:buClr>
                <a:srgbClr val="3891A7"/>
              </a:buClr>
              <a:buNone/>
            </a:pPr>
            <a:endParaRPr lang="en-US" sz="7200" dirty="0">
              <a:solidFill>
                <a:prstClr val="black"/>
              </a:solidFill>
            </a:endParaRPr>
          </a:p>
          <a:p>
            <a:endParaRPr lang="en-US" sz="7200" dirty="0" smtClean="0"/>
          </a:p>
          <a:p>
            <a:endParaRPr lang="en-US" sz="7200" dirty="0" smtClean="0"/>
          </a:p>
          <a:p>
            <a:endParaRPr lang="en-US" sz="2100" dirty="0" smtClean="0"/>
          </a:p>
          <a:p>
            <a:endParaRPr lang="en-US" dirty="0"/>
          </a:p>
        </p:txBody>
      </p:sp>
      <p:sp>
        <p:nvSpPr>
          <p:cNvPr id="3" name="TextBox 2"/>
          <p:cNvSpPr txBox="1"/>
          <p:nvPr/>
        </p:nvSpPr>
        <p:spPr>
          <a:xfrm>
            <a:off x="1219200" y="2133600"/>
            <a:ext cx="5486400" cy="369332"/>
          </a:xfrm>
          <a:prstGeom prst="rect">
            <a:avLst/>
          </a:prstGeom>
          <a:noFill/>
        </p:spPr>
        <p:txBody>
          <a:bodyPr wrap="square" rtlCol="0">
            <a:spAutoFit/>
          </a:bodyPr>
          <a:lstStyle/>
          <a:p>
            <a:endParaRPr lang="en-US" dirty="0">
              <a:solidFill>
                <a:prstClr val="black"/>
              </a:solidFill>
            </a:endParaRPr>
          </a:p>
        </p:txBody>
      </p:sp>
    </p:spTree>
    <p:extLst>
      <p:ext uri="{BB962C8B-B14F-4D97-AF65-F5344CB8AC3E}">
        <p14:creationId xmlns:p14="http://schemas.microsoft.com/office/powerpoint/2010/main" val="14153056"/>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5400" y="152400"/>
            <a:ext cx="7498080" cy="1143000"/>
          </a:xfrm>
        </p:spPr>
        <p:txBody>
          <a:bodyPr>
            <a:normAutofit/>
          </a:bodyPr>
          <a:lstStyle/>
          <a:p>
            <a:r>
              <a:rPr lang="en-US" sz="3200" dirty="0" smtClean="0"/>
              <a:t>REM sleep</a:t>
            </a:r>
            <a:endParaRPr lang="en-US" sz="3200" dirty="0"/>
          </a:p>
        </p:txBody>
      </p:sp>
      <p:sp>
        <p:nvSpPr>
          <p:cNvPr id="6" name="Rectangle 5"/>
          <p:cNvSpPr/>
          <p:nvPr/>
        </p:nvSpPr>
        <p:spPr>
          <a:xfrm>
            <a:off x="1143000" y="914400"/>
            <a:ext cx="8153400" cy="7417415"/>
          </a:xfrm>
          <a:prstGeom prst="rect">
            <a:avLst/>
          </a:prstGeom>
        </p:spPr>
        <p:txBody>
          <a:bodyPr wrap="square">
            <a:spAutoFit/>
          </a:bodyPr>
          <a:lstStyle/>
          <a:p>
            <a:pPr>
              <a:spcBef>
                <a:spcPct val="0"/>
              </a:spcBef>
            </a:pPr>
            <a:endParaRPr lang="en-US" dirty="0" smtClean="0">
              <a:solidFill>
                <a:srgbClr val="002060"/>
              </a:solidFill>
              <a:latin typeface="Times New Roman" pitchFamily="18" charset="0"/>
              <a:ea typeface="+mj-ea"/>
              <a:cs typeface="Times New Roman" pitchFamily="18" charset="0"/>
            </a:endParaRPr>
          </a:p>
          <a:p>
            <a:pPr>
              <a:spcBef>
                <a:spcPct val="0"/>
              </a:spcBef>
              <a:buFont typeface="Arial" pitchFamily="34" charset="0"/>
              <a:buChar char="•"/>
            </a:pPr>
            <a:r>
              <a:rPr lang="en-US" sz="2000" dirty="0" smtClean="0">
                <a:solidFill>
                  <a:srgbClr val="002060"/>
                </a:solidFill>
                <a:cs typeface="Times New Roman" pitchFamily="18" charset="0"/>
              </a:rPr>
              <a:t>Necessary to survive</a:t>
            </a:r>
          </a:p>
          <a:p>
            <a:pPr>
              <a:spcBef>
                <a:spcPct val="0"/>
              </a:spcBef>
              <a:buFont typeface="Arial" pitchFamily="34" charset="0"/>
              <a:buChar char="•"/>
            </a:pPr>
            <a:r>
              <a:rPr lang="en-US" sz="2000" dirty="0" smtClean="0">
                <a:solidFill>
                  <a:srgbClr val="002060"/>
                </a:solidFill>
                <a:cs typeface="Times New Roman" pitchFamily="18" charset="0"/>
              </a:rPr>
              <a:t>Necessary for brain development (even for infants)</a:t>
            </a:r>
          </a:p>
          <a:p>
            <a:pPr>
              <a:spcBef>
                <a:spcPct val="0"/>
              </a:spcBef>
            </a:pPr>
            <a:endParaRPr lang="en-US" sz="2000" dirty="0" smtClean="0">
              <a:solidFill>
                <a:srgbClr val="002060"/>
              </a:solidFill>
              <a:latin typeface="Times New Roman" pitchFamily="18" charset="0"/>
              <a:ea typeface="+mj-ea"/>
              <a:cs typeface="Times New Roman" pitchFamily="18" charset="0"/>
            </a:endParaRPr>
          </a:p>
          <a:p>
            <a:pPr>
              <a:spcBef>
                <a:spcPct val="0"/>
              </a:spcBef>
            </a:pPr>
            <a:r>
              <a:rPr lang="en-US" sz="2000" dirty="0" smtClean="0">
                <a:solidFill>
                  <a:srgbClr val="002060"/>
                </a:solidFill>
                <a:latin typeface="Times New Roman" pitchFamily="18" charset="0"/>
                <a:ea typeface="+mj-ea"/>
                <a:cs typeface="Times New Roman" pitchFamily="18" charset="0"/>
              </a:rPr>
              <a:t>REM	</a:t>
            </a:r>
            <a:r>
              <a:rPr lang="en-US" dirty="0">
                <a:solidFill>
                  <a:srgbClr val="002060"/>
                </a:solidFill>
                <a:cs typeface="Times New Roman" pitchFamily="18" charset="0"/>
              </a:rPr>
              <a:t>Complex brain activity with delta waves</a:t>
            </a:r>
          </a:p>
          <a:p>
            <a:pPr>
              <a:spcBef>
                <a:spcPct val="0"/>
              </a:spcBef>
            </a:pPr>
            <a:r>
              <a:rPr lang="en-US" dirty="0">
                <a:solidFill>
                  <a:srgbClr val="002060"/>
                </a:solidFill>
                <a:cs typeface="Times New Roman" pitchFamily="18" charset="0"/>
              </a:rPr>
              <a:t>	As active when we’re awake </a:t>
            </a:r>
          </a:p>
          <a:p>
            <a:pPr>
              <a:spcBef>
                <a:spcPct val="0"/>
              </a:spcBef>
            </a:pPr>
            <a:r>
              <a:rPr lang="en-US" dirty="0" smtClean="0">
                <a:solidFill>
                  <a:srgbClr val="002060"/>
                </a:solidFill>
                <a:ea typeface="+mj-ea"/>
                <a:cs typeface="Times New Roman" pitchFamily="18" charset="0"/>
              </a:rPr>
              <a:t>	Rapid and irregular breathing</a:t>
            </a:r>
          </a:p>
          <a:p>
            <a:pPr>
              <a:spcBef>
                <a:spcPct val="0"/>
              </a:spcBef>
            </a:pPr>
            <a:r>
              <a:rPr lang="en-US" dirty="0" smtClean="0">
                <a:solidFill>
                  <a:srgbClr val="002060"/>
                </a:solidFill>
                <a:ea typeface="+mj-ea"/>
                <a:cs typeface="Times New Roman" pitchFamily="18" charset="0"/>
              </a:rPr>
              <a:t>	Blood pressure rises</a:t>
            </a:r>
          </a:p>
          <a:p>
            <a:pPr>
              <a:spcBef>
                <a:spcPct val="0"/>
              </a:spcBef>
            </a:pPr>
            <a:r>
              <a:rPr lang="en-US" dirty="0" smtClean="0">
                <a:solidFill>
                  <a:srgbClr val="002060"/>
                </a:solidFill>
                <a:ea typeface="+mj-ea"/>
                <a:cs typeface="Times New Roman" pitchFamily="18" charset="0"/>
              </a:rPr>
              <a:t>	Body paralysis</a:t>
            </a:r>
            <a:r>
              <a:rPr lang="en-US" dirty="0" smtClean="0">
                <a:solidFill>
                  <a:srgbClr val="002060"/>
                </a:solidFill>
                <a:cs typeface="Times New Roman" pitchFamily="18" charset="0"/>
              </a:rPr>
              <a:t> 	</a:t>
            </a:r>
          </a:p>
          <a:p>
            <a:pPr>
              <a:spcBef>
                <a:spcPct val="0"/>
              </a:spcBef>
            </a:pPr>
            <a:endParaRPr lang="en-US" dirty="0" smtClean="0">
              <a:solidFill>
                <a:srgbClr val="002060"/>
              </a:solidFill>
              <a:ea typeface="+mj-ea"/>
              <a:cs typeface="Times New Roman" pitchFamily="18" charset="0"/>
            </a:endParaRPr>
          </a:p>
          <a:p>
            <a:pPr>
              <a:spcBef>
                <a:spcPct val="0"/>
              </a:spcBef>
              <a:buFont typeface="Wingdings" pitchFamily="2" charset="2"/>
              <a:buChar char="q"/>
            </a:pPr>
            <a:r>
              <a:rPr lang="en-US" b="1" dirty="0">
                <a:solidFill>
                  <a:srgbClr val="002060"/>
                </a:solidFill>
                <a:ea typeface="+mj-ea"/>
                <a:cs typeface="Times New Roman" pitchFamily="18" charset="0"/>
              </a:rPr>
              <a:t> No one knows why but the Pons  shuts of the </a:t>
            </a:r>
          </a:p>
          <a:p>
            <a:pPr>
              <a:spcBef>
                <a:spcPct val="0"/>
              </a:spcBef>
            </a:pPr>
            <a:r>
              <a:rPr lang="en-US" b="1" dirty="0">
                <a:solidFill>
                  <a:srgbClr val="002060"/>
                </a:solidFill>
                <a:ea typeface="+mj-ea"/>
                <a:cs typeface="Times New Roman" pitchFamily="18" charset="0"/>
              </a:rPr>
              <a:t>	PFC &amp; Central Executive</a:t>
            </a:r>
          </a:p>
          <a:p>
            <a:pPr>
              <a:spcBef>
                <a:spcPct val="0"/>
              </a:spcBef>
            </a:pPr>
            <a:r>
              <a:rPr lang="en-US" dirty="0">
                <a:solidFill>
                  <a:srgbClr val="002060"/>
                </a:solidFill>
                <a:ea typeface="+mj-ea"/>
                <a:cs typeface="Times New Roman" pitchFamily="18" charset="0"/>
              </a:rPr>
              <a:t>	</a:t>
            </a:r>
            <a:r>
              <a:rPr lang="en-US" dirty="0" smtClean="0">
                <a:solidFill>
                  <a:srgbClr val="002060"/>
                </a:solidFill>
                <a:ea typeface="+mj-ea"/>
                <a:cs typeface="Times New Roman" pitchFamily="18" charset="0"/>
              </a:rPr>
              <a:t>sends  signals  to the Thalamus and the  Cerebral cortex</a:t>
            </a:r>
          </a:p>
          <a:p>
            <a:pPr>
              <a:spcBef>
                <a:spcPct val="0"/>
              </a:spcBef>
            </a:pPr>
            <a:endParaRPr lang="en-US" dirty="0" smtClean="0">
              <a:solidFill>
                <a:srgbClr val="002060"/>
              </a:solidFill>
              <a:ea typeface="+mj-ea"/>
              <a:cs typeface="Times New Roman" pitchFamily="18" charset="0"/>
            </a:endParaRPr>
          </a:p>
          <a:p>
            <a:pPr>
              <a:spcBef>
                <a:spcPct val="0"/>
              </a:spcBef>
            </a:pPr>
            <a:r>
              <a:rPr lang="en-US" dirty="0" smtClean="0">
                <a:solidFill>
                  <a:srgbClr val="002060"/>
                </a:solidFill>
                <a:ea typeface="+mj-ea"/>
                <a:cs typeface="Times New Roman" pitchFamily="18" charset="0"/>
              </a:rPr>
              <a:t>During </a:t>
            </a:r>
            <a:r>
              <a:rPr lang="en-US" dirty="0">
                <a:solidFill>
                  <a:srgbClr val="002060"/>
                </a:solidFill>
                <a:ea typeface="+mj-ea"/>
                <a:cs typeface="Times New Roman" pitchFamily="18" charset="0"/>
              </a:rPr>
              <a:t>REM Sleep</a:t>
            </a:r>
          </a:p>
          <a:p>
            <a:pPr>
              <a:spcBef>
                <a:spcPct val="0"/>
              </a:spcBef>
            </a:pPr>
            <a:r>
              <a:rPr lang="en-US" dirty="0">
                <a:solidFill>
                  <a:srgbClr val="002060"/>
                </a:solidFill>
                <a:ea typeface="+mj-ea"/>
                <a:cs typeface="Times New Roman" pitchFamily="18" charset="0"/>
              </a:rPr>
              <a:t>      the cortex tries to interpret the random signals from the Pons</a:t>
            </a:r>
          </a:p>
          <a:p>
            <a:pPr>
              <a:spcBef>
                <a:spcPct val="0"/>
              </a:spcBef>
            </a:pPr>
            <a:r>
              <a:rPr lang="en-US" dirty="0">
                <a:solidFill>
                  <a:srgbClr val="002060"/>
                </a:solidFill>
                <a:ea typeface="+mj-ea"/>
                <a:cs typeface="Times New Roman" pitchFamily="18" charset="0"/>
              </a:rPr>
              <a:t>       the Limbic System remains active (the emotion center of our brain</a:t>
            </a:r>
            <a:r>
              <a:rPr lang="en-US" dirty="0" smtClean="0">
                <a:solidFill>
                  <a:srgbClr val="002060"/>
                </a:solidFill>
                <a:ea typeface="+mj-ea"/>
                <a:cs typeface="Times New Roman" pitchFamily="18" charset="0"/>
              </a:rPr>
              <a:t>)</a:t>
            </a:r>
          </a:p>
          <a:p>
            <a:pPr>
              <a:spcBef>
                <a:spcPct val="0"/>
              </a:spcBef>
            </a:pPr>
            <a:endParaRPr lang="en-US" dirty="0" smtClean="0">
              <a:solidFill>
                <a:srgbClr val="002060"/>
              </a:solidFill>
              <a:ea typeface="+mj-ea"/>
              <a:cs typeface="Times New Roman" pitchFamily="18" charset="0"/>
            </a:endParaRPr>
          </a:p>
          <a:p>
            <a:pPr>
              <a:spcBef>
                <a:spcPct val="0"/>
              </a:spcBef>
              <a:buFont typeface="Wingdings" pitchFamily="2" charset="2"/>
              <a:buChar char="q"/>
            </a:pPr>
            <a:r>
              <a:rPr lang="en-US" dirty="0" smtClean="0">
                <a:solidFill>
                  <a:srgbClr val="002060"/>
                </a:solidFill>
                <a:ea typeface="+mj-ea"/>
                <a:cs typeface="Times New Roman" pitchFamily="18" charset="0"/>
              </a:rPr>
              <a:t>	</a:t>
            </a:r>
            <a:r>
              <a:rPr lang="en-US" dirty="0">
                <a:solidFill>
                  <a:srgbClr val="002060"/>
                </a:solidFill>
                <a:cs typeface="Times New Roman" pitchFamily="18" charset="0"/>
              </a:rPr>
              <a:t> REM Sleep is when we dream</a:t>
            </a:r>
          </a:p>
          <a:p>
            <a:pPr>
              <a:spcBef>
                <a:spcPct val="0"/>
              </a:spcBef>
            </a:pPr>
            <a:endParaRPr lang="en-US" dirty="0" smtClean="0">
              <a:solidFill>
                <a:srgbClr val="002060"/>
              </a:solidFill>
              <a:ea typeface="+mj-ea"/>
              <a:cs typeface="Times New Roman" pitchFamily="18" charset="0"/>
            </a:endParaRPr>
          </a:p>
          <a:p>
            <a:pPr>
              <a:spcBef>
                <a:spcPct val="0"/>
              </a:spcBef>
            </a:pPr>
            <a:endParaRPr lang="en-US" dirty="0" smtClean="0">
              <a:solidFill>
                <a:srgbClr val="002060"/>
              </a:solidFill>
              <a:ea typeface="+mj-ea"/>
              <a:cs typeface="Times New Roman" pitchFamily="18" charset="0"/>
            </a:endParaRPr>
          </a:p>
          <a:p>
            <a:pPr>
              <a:spcBef>
                <a:spcPct val="0"/>
              </a:spcBef>
            </a:pPr>
            <a:endParaRPr lang="en-US" dirty="0" smtClean="0">
              <a:solidFill>
                <a:srgbClr val="002060"/>
              </a:solidFill>
              <a:ea typeface="+mj-ea"/>
              <a:cs typeface="Times New Roman" pitchFamily="18" charset="0"/>
            </a:endParaRPr>
          </a:p>
          <a:p>
            <a:pPr>
              <a:spcBef>
                <a:spcPct val="0"/>
              </a:spcBef>
            </a:pPr>
            <a:endParaRPr lang="en-US" dirty="0" smtClean="0">
              <a:solidFill>
                <a:srgbClr val="002060"/>
              </a:solidFill>
              <a:ea typeface="+mj-ea"/>
              <a:cs typeface="Times New Roman" pitchFamily="18" charset="0"/>
            </a:endParaRPr>
          </a:p>
          <a:p>
            <a:pPr>
              <a:spcBef>
                <a:spcPct val="0"/>
              </a:spcBef>
            </a:pPr>
            <a:r>
              <a:rPr lang="en-US" dirty="0" smtClean="0">
                <a:solidFill>
                  <a:srgbClr val="002060"/>
                </a:solidFill>
                <a:ea typeface="+mj-ea"/>
                <a:cs typeface="Times New Roman" pitchFamily="18" charset="0"/>
              </a:rPr>
              <a:t>	</a:t>
            </a:r>
          </a:p>
          <a:p>
            <a:pPr>
              <a:spcBef>
                <a:spcPct val="0"/>
              </a:spcBef>
            </a:pPr>
            <a:endParaRPr lang="en-US" dirty="0" smtClean="0">
              <a:solidFill>
                <a:srgbClr val="002060"/>
              </a:solidFill>
              <a:ea typeface="+mj-ea"/>
              <a:cs typeface="Times New Roman" pitchFamily="18" charset="0"/>
            </a:endParaRPr>
          </a:p>
          <a:p>
            <a:pPr lvl="2">
              <a:spcBef>
                <a:spcPct val="0"/>
              </a:spcBef>
            </a:pPr>
            <a:endParaRPr lang="en-US" dirty="0">
              <a:solidFill>
                <a:srgbClr val="002060"/>
              </a:solidFill>
              <a:ea typeface="+mj-ea"/>
              <a:cs typeface="+mj-cs"/>
            </a:endParaRPr>
          </a:p>
        </p:txBody>
      </p:sp>
    </p:spTree>
    <p:extLst>
      <p:ext uri="{BB962C8B-B14F-4D97-AF65-F5344CB8AC3E}">
        <p14:creationId xmlns:p14="http://schemas.microsoft.com/office/powerpoint/2010/main" val="6800249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228600"/>
            <a:ext cx="8229600" cy="1066800"/>
          </a:xfrm>
        </p:spPr>
        <p:txBody>
          <a:bodyPr>
            <a:noAutofit/>
          </a:bodyPr>
          <a:lstStyle/>
          <a:p>
            <a:r>
              <a:rPr lang="en-US" sz="2400" b="1" cap="small" dirty="0" smtClean="0">
                <a:latin typeface="Perpetua Titling MT" panose="02020502060505020804" pitchFamily="18" charset="0"/>
              </a:rPr>
              <a:t>Marc Chagall</a:t>
            </a:r>
            <a:br>
              <a:rPr lang="en-US" sz="2400" b="1" cap="small" dirty="0" smtClean="0">
                <a:latin typeface="Perpetua Titling MT" panose="02020502060505020804" pitchFamily="18" charset="0"/>
              </a:rPr>
            </a:br>
            <a:r>
              <a:rPr lang="en-US" sz="2400" b="1" cap="small" dirty="0" smtClean="0">
                <a:latin typeface="Perpetua Titling MT" panose="02020502060505020804" pitchFamily="18" charset="0"/>
              </a:rPr>
              <a:t>Cow with a Parasol</a:t>
            </a:r>
            <a:endParaRPr lang="en-US" sz="2400" b="1" cap="small" dirty="0">
              <a:latin typeface="Perpetua Titling MT" panose="02020502060505020804" pitchFamily="18" charset="0"/>
            </a:endParaRPr>
          </a:p>
        </p:txBody>
      </p:sp>
      <p:pic>
        <p:nvPicPr>
          <p:cNvPr id="7" name="Content Placeholder 6" descr="cow w umbrella.jpeg"/>
          <p:cNvPicPr>
            <a:picLocks noGrp="1" noChangeAspect="1"/>
          </p:cNvPicPr>
          <p:nvPr>
            <p:ph idx="4294967295"/>
          </p:nvPr>
        </p:nvPicPr>
        <p:blipFill>
          <a:blip r:embed="rId2" cstate="print"/>
          <a:stretch>
            <a:fillRect/>
          </a:stretch>
        </p:blipFill>
        <p:spPr>
          <a:xfrm>
            <a:off x="228600" y="1843345"/>
            <a:ext cx="5334000" cy="4445000"/>
          </a:xfrm>
        </p:spPr>
      </p:pic>
      <p:sp>
        <p:nvSpPr>
          <p:cNvPr id="4" name="TextBox 3"/>
          <p:cNvSpPr txBox="1"/>
          <p:nvPr/>
        </p:nvSpPr>
        <p:spPr>
          <a:xfrm>
            <a:off x="5747085" y="3733800"/>
            <a:ext cx="3429000" cy="2554545"/>
          </a:xfrm>
          <a:prstGeom prst="rect">
            <a:avLst/>
          </a:prstGeom>
          <a:noFill/>
        </p:spPr>
        <p:txBody>
          <a:bodyPr wrap="square" rtlCol="0">
            <a:spAutoFit/>
          </a:bodyPr>
          <a:lstStyle/>
          <a:p>
            <a:r>
              <a:rPr lang="en-US" sz="2000" dirty="0">
                <a:solidFill>
                  <a:prstClr val="white"/>
                </a:solidFill>
              </a:rPr>
              <a:t>Cows have different meanings to different people, in different cultures. </a:t>
            </a:r>
          </a:p>
          <a:p>
            <a:endParaRPr lang="en-US" sz="2000" dirty="0">
              <a:solidFill>
                <a:prstClr val="white"/>
              </a:solidFill>
            </a:endParaRPr>
          </a:p>
          <a:p>
            <a:r>
              <a:rPr lang="en-US" sz="2000" dirty="0">
                <a:solidFill>
                  <a:prstClr val="white"/>
                </a:solidFill>
              </a:rPr>
              <a:t>Any image will have a different meaning depending on the dreamer and the context.</a:t>
            </a:r>
          </a:p>
        </p:txBody>
      </p:sp>
    </p:spTree>
    <p:extLst>
      <p:ext uri="{BB962C8B-B14F-4D97-AF65-F5344CB8AC3E}">
        <p14:creationId xmlns:p14="http://schemas.microsoft.com/office/powerpoint/2010/main" val="2720344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b="4284"/>
          <a:stretch/>
        </p:blipFill>
        <p:spPr bwMode="auto">
          <a:xfrm>
            <a:off x="2590800" y="2822988"/>
            <a:ext cx="5524500" cy="3300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1176337" y="-304800"/>
            <a:ext cx="7439025" cy="2074333"/>
          </a:xfrm>
        </p:spPr>
        <p:txBody>
          <a:bodyPr/>
          <a:lstStyle/>
          <a:p>
            <a:r>
              <a:rPr lang="en-US" dirty="0" smtClean="0"/>
              <a:t>Nightmares and Dream Revision</a:t>
            </a:r>
            <a:endParaRPr lang="en-US" dirty="0"/>
          </a:p>
        </p:txBody>
      </p:sp>
      <p:sp>
        <p:nvSpPr>
          <p:cNvPr id="3" name="Subtitle 2"/>
          <p:cNvSpPr>
            <a:spLocks noGrp="1"/>
          </p:cNvSpPr>
          <p:nvPr>
            <p:ph type="subTitle" idx="1"/>
          </p:nvPr>
        </p:nvSpPr>
        <p:spPr>
          <a:xfrm>
            <a:off x="3352800" y="1742484"/>
            <a:ext cx="5398295" cy="1405467"/>
          </a:xfrm>
        </p:spPr>
        <p:txBody>
          <a:bodyPr>
            <a:normAutofit/>
          </a:bodyPr>
          <a:lstStyle/>
          <a:p>
            <a:r>
              <a:rPr lang="en-US" sz="2000" dirty="0" smtClean="0"/>
              <a:t>Change the ending to dream ourselves </a:t>
            </a:r>
          </a:p>
          <a:p>
            <a:r>
              <a:rPr lang="en-US" sz="2000" dirty="0" smtClean="0"/>
              <a:t>out of a nightmare</a:t>
            </a:r>
            <a:endParaRPr lang="en-US" sz="2000" dirty="0"/>
          </a:p>
        </p:txBody>
      </p:sp>
      <p:pic>
        <p:nvPicPr>
          <p:cNvPr id="615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90500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4740" y="6123339"/>
            <a:ext cx="7467600" cy="646331"/>
          </a:xfrm>
          <a:prstGeom prst="rect">
            <a:avLst/>
          </a:prstGeom>
          <a:noFill/>
        </p:spPr>
        <p:txBody>
          <a:bodyPr wrap="square" rtlCol="0">
            <a:spAutoFit/>
          </a:bodyPr>
          <a:lstStyle/>
          <a:p>
            <a:r>
              <a:rPr lang="en-US" sz="1200" dirty="0">
                <a:solidFill>
                  <a:prstClr val="white"/>
                </a:solidFill>
              </a:rPr>
              <a:t>Harry Potter- The </a:t>
            </a:r>
            <a:r>
              <a:rPr lang="en-US" sz="1200" dirty="0" err="1">
                <a:solidFill>
                  <a:prstClr val="white"/>
                </a:solidFill>
              </a:rPr>
              <a:t>Ridikulous</a:t>
            </a:r>
            <a:r>
              <a:rPr lang="en-US" sz="1200" dirty="0">
                <a:solidFill>
                  <a:prstClr val="white"/>
                </a:solidFill>
              </a:rPr>
              <a:t> Spell</a:t>
            </a:r>
          </a:p>
          <a:p>
            <a:r>
              <a:rPr lang="en-US" sz="1200" dirty="0">
                <a:solidFill>
                  <a:prstClr val="white"/>
                </a:solidFill>
                <a:hlinkClick r:id="rId5"/>
              </a:rPr>
              <a:t>http://</a:t>
            </a:r>
            <a:r>
              <a:rPr lang="en-US" sz="1200" dirty="0" smtClean="0">
                <a:solidFill>
                  <a:prstClr val="white"/>
                </a:solidFill>
                <a:hlinkClick r:id="rId5"/>
              </a:rPr>
              <a:t>www.youtube.com/watch?v=Ps3cJksVMXw</a:t>
            </a:r>
            <a:endParaRPr lang="en-US" sz="1200" dirty="0" smtClean="0">
              <a:solidFill>
                <a:prstClr val="white"/>
              </a:solidFill>
            </a:endParaRPr>
          </a:p>
          <a:p>
            <a:endParaRPr lang="en-US" sz="1200" dirty="0">
              <a:solidFill>
                <a:prstClr val="white"/>
              </a:solidFill>
            </a:endParaRPr>
          </a:p>
        </p:txBody>
      </p:sp>
    </p:spTree>
    <p:extLst>
      <p:ext uri="{BB962C8B-B14F-4D97-AF65-F5344CB8AC3E}">
        <p14:creationId xmlns:p14="http://schemas.microsoft.com/office/powerpoint/2010/main" val="32150289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200000" scaled="0"/>
          <a:tileRect/>
        </a:gra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190" y="1420699"/>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951746" y="2678560"/>
            <a:ext cx="5506454" cy="2554545"/>
          </a:xfrm>
          <a:prstGeom prst="rect">
            <a:avLst/>
          </a:prstGeom>
          <a:noFill/>
        </p:spPr>
        <p:txBody>
          <a:bodyPr wrap="square" rtlCol="0">
            <a:spAutoFit/>
          </a:bodyPr>
          <a:lstStyle/>
          <a:p>
            <a:endParaRPr lang="en-US" sz="2000" dirty="0">
              <a:solidFill>
                <a:prstClr val="black"/>
              </a:solidFill>
            </a:endParaRPr>
          </a:p>
          <a:p>
            <a:r>
              <a:rPr lang="en-US" sz="2000" dirty="0" smtClean="0">
                <a:solidFill>
                  <a:prstClr val="black"/>
                </a:solidFill>
              </a:rPr>
              <a:t>Three memories</a:t>
            </a:r>
          </a:p>
          <a:p>
            <a:endParaRPr lang="en-US" sz="2000" dirty="0" smtClean="0">
              <a:solidFill>
                <a:prstClr val="black"/>
              </a:solidFill>
            </a:endParaRPr>
          </a:p>
          <a:p>
            <a:r>
              <a:rPr lang="en-US" sz="2000" dirty="0">
                <a:solidFill>
                  <a:prstClr val="black"/>
                </a:solidFill>
              </a:rPr>
              <a:t>	</a:t>
            </a:r>
            <a:r>
              <a:rPr lang="en-US" sz="2000" dirty="0" smtClean="0">
                <a:solidFill>
                  <a:prstClr val="black"/>
                </a:solidFill>
              </a:rPr>
              <a:t>1 </a:t>
            </a:r>
            <a:r>
              <a:rPr lang="en-US" sz="2000" dirty="0" smtClean="0">
                <a:solidFill>
                  <a:prstClr val="black"/>
                </a:solidFill>
              </a:rPr>
              <a:t>color</a:t>
            </a:r>
            <a:endParaRPr lang="en-US" sz="2000" dirty="0" smtClean="0">
              <a:solidFill>
                <a:prstClr val="black"/>
              </a:solidFill>
            </a:endParaRPr>
          </a:p>
          <a:p>
            <a:endParaRPr lang="en-US" sz="2000" dirty="0">
              <a:solidFill>
                <a:prstClr val="black"/>
              </a:solidFill>
            </a:endParaRPr>
          </a:p>
          <a:p>
            <a:r>
              <a:rPr lang="en-US" sz="2000" dirty="0" smtClean="0">
                <a:solidFill>
                  <a:prstClr val="black"/>
                </a:solidFill>
              </a:rPr>
              <a:t>	1 </a:t>
            </a:r>
            <a:r>
              <a:rPr lang="en-US" sz="2000" dirty="0" smtClean="0">
                <a:solidFill>
                  <a:prstClr val="black"/>
                </a:solidFill>
              </a:rPr>
              <a:t>feeling/emotion/sense</a:t>
            </a:r>
            <a:endParaRPr lang="en-US" sz="2000" dirty="0" smtClean="0">
              <a:solidFill>
                <a:prstClr val="black"/>
              </a:solidFill>
            </a:endParaRPr>
          </a:p>
          <a:p>
            <a:endParaRPr lang="en-US" sz="2000" dirty="0">
              <a:solidFill>
                <a:prstClr val="black"/>
              </a:solidFill>
            </a:endParaRPr>
          </a:p>
          <a:p>
            <a:r>
              <a:rPr lang="en-US" sz="2000" dirty="0" smtClean="0">
                <a:solidFill>
                  <a:prstClr val="black"/>
                </a:solidFill>
              </a:rPr>
              <a:t>	1 </a:t>
            </a:r>
            <a:r>
              <a:rPr lang="en-US" sz="2000" dirty="0" smtClean="0">
                <a:solidFill>
                  <a:prstClr val="black"/>
                </a:solidFill>
              </a:rPr>
              <a:t>autobiographical event</a:t>
            </a:r>
            <a:endParaRPr lang="en-US" sz="2000" dirty="0">
              <a:solidFill>
                <a:prstClr val="black"/>
              </a:solidFill>
            </a:endParaRPr>
          </a:p>
        </p:txBody>
      </p:sp>
      <p:sp>
        <p:nvSpPr>
          <p:cNvPr id="6" name="TextBox 5"/>
          <p:cNvSpPr txBox="1"/>
          <p:nvPr/>
        </p:nvSpPr>
        <p:spPr>
          <a:xfrm>
            <a:off x="2590800" y="1907487"/>
            <a:ext cx="5261953" cy="584775"/>
          </a:xfrm>
          <a:prstGeom prst="rect">
            <a:avLst/>
          </a:prstGeom>
          <a:noFill/>
        </p:spPr>
        <p:txBody>
          <a:bodyPr wrap="none" rtlCol="0">
            <a:spAutoFit/>
          </a:bodyPr>
          <a:lstStyle/>
          <a:p>
            <a:r>
              <a:rPr lang="en-US" sz="3200" dirty="0" smtClean="0">
                <a:solidFill>
                  <a:srgbClr val="0070C0"/>
                </a:solidFill>
              </a:rPr>
              <a:t>OUR COLLECTIVE </a:t>
            </a:r>
            <a:r>
              <a:rPr lang="en-US" sz="3200" dirty="0">
                <a:solidFill>
                  <a:srgbClr val="0070C0"/>
                </a:solidFill>
              </a:rPr>
              <a:t>MEMORY</a:t>
            </a:r>
          </a:p>
        </p:txBody>
      </p:sp>
    </p:spTree>
    <p:extLst>
      <p:ext uri="{BB962C8B-B14F-4D97-AF65-F5344CB8AC3E}">
        <p14:creationId xmlns:p14="http://schemas.microsoft.com/office/powerpoint/2010/main" val="254449760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59640">
            <a:off x="3733800" y="533400"/>
            <a:ext cx="3343275" cy="4328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p:txBody>
          <a:bodyPr/>
          <a:lstStyle/>
          <a:p>
            <a:endParaRPr lang="en-US" sz="1200" b="1" dirty="0" smtClean="0">
              <a:solidFill>
                <a:prstClr val="black"/>
              </a:solidFill>
              <a:latin typeface="Arial" charset="0"/>
            </a:endParaRPr>
          </a:p>
          <a:p>
            <a:endParaRPr lang="en-US" sz="1200" b="1" dirty="0">
              <a:solidFill>
                <a:prstClr val="black"/>
              </a:solidFill>
              <a:latin typeface="Arial" charset="0"/>
            </a:endParaRPr>
          </a:p>
          <a:p>
            <a:endParaRPr lang="en-US" sz="1200" b="1" dirty="0" smtClean="0">
              <a:solidFill>
                <a:prstClr val="black"/>
              </a:solidFill>
              <a:latin typeface="Arial" charset="0"/>
            </a:endParaRPr>
          </a:p>
          <a:p>
            <a:endParaRPr lang="en-US" sz="1200" b="1" dirty="0">
              <a:solidFill>
                <a:prstClr val="black"/>
              </a:solidFill>
              <a:latin typeface="Arial" charset="0"/>
            </a:endParaRPr>
          </a:p>
          <a:p>
            <a:endParaRPr lang="en-US" sz="1200" b="1" dirty="0" smtClean="0">
              <a:solidFill>
                <a:prstClr val="black"/>
              </a:solidFill>
              <a:latin typeface="Arial" charset="0"/>
            </a:endParaRPr>
          </a:p>
          <a:p>
            <a:endParaRPr lang="en-US" sz="1200" b="1" dirty="0">
              <a:solidFill>
                <a:prstClr val="black"/>
              </a:solidFill>
              <a:latin typeface="Arial" charset="0"/>
            </a:endParaRPr>
          </a:p>
          <a:p>
            <a:endParaRPr lang="en-US" sz="1200" b="1" dirty="0" smtClean="0">
              <a:solidFill>
                <a:prstClr val="black"/>
              </a:solidFill>
              <a:latin typeface="Arial" charset="0"/>
            </a:endParaRPr>
          </a:p>
          <a:p>
            <a:endParaRPr lang="en-US" sz="1200" b="1" dirty="0">
              <a:solidFill>
                <a:prstClr val="black"/>
              </a:solidFill>
              <a:latin typeface="Arial" charset="0"/>
            </a:endParaRPr>
          </a:p>
          <a:p>
            <a:endParaRPr lang="en-US" sz="1200" b="1" dirty="0" smtClean="0">
              <a:solidFill>
                <a:prstClr val="black"/>
              </a:solidFill>
              <a:latin typeface="Arial" charset="0"/>
            </a:endParaRPr>
          </a:p>
          <a:p>
            <a:endParaRPr lang="en-US" sz="1200" b="1" dirty="0">
              <a:solidFill>
                <a:prstClr val="black"/>
              </a:solidFill>
              <a:latin typeface="Arial" charset="0"/>
            </a:endParaRPr>
          </a:p>
          <a:p>
            <a:endParaRPr lang="en-US" sz="1200" b="1" dirty="0" smtClean="0">
              <a:solidFill>
                <a:prstClr val="black"/>
              </a:solidFill>
              <a:latin typeface="Arial" charset="0"/>
            </a:endParaRPr>
          </a:p>
          <a:p>
            <a:endParaRPr lang="en-US" sz="1200" b="1" dirty="0">
              <a:solidFill>
                <a:prstClr val="black"/>
              </a:solidFill>
              <a:latin typeface="Arial" charset="0"/>
            </a:endParaRPr>
          </a:p>
          <a:p>
            <a:endParaRPr lang="en-US" sz="1200" b="1" dirty="0" smtClean="0">
              <a:solidFill>
                <a:prstClr val="black"/>
              </a:solidFill>
              <a:latin typeface="Arial" charset="0"/>
            </a:endParaRPr>
          </a:p>
          <a:p>
            <a:endParaRPr lang="en-US" sz="1200" b="1" dirty="0" smtClean="0">
              <a:solidFill>
                <a:prstClr val="black"/>
              </a:solidFill>
              <a:latin typeface="Arial" charset="0"/>
            </a:endParaRPr>
          </a:p>
          <a:p>
            <a:endParaRPr lang="en-US" sz="1200" b="1" dirty="0">
              <a:solidFill>
                <a:prstClr val="black"/>
              </a:solidFill>
              <a:latin typeface="Arial" charset="0"/>
            </a:endParaRPr>
          </a:p>
          <a:p>
            <a:endParaRPr lang="en-US" sz="1200" b="1" dirty="0" smtClean="0">
              <a:solidFill>
                <a:prstClr val="black"/>
              </a:solidFill>
              <a:latin typeface="Arial" charset="0"/>
            </a:endParaRPr>
          </a:p>
          <a:p>
            <a:r>
              <a:rPr lang="en-US" sz="1200" b="1" dirty="0" smtClean="0">
                <a:solidFill>
                  <a:prstClr val="black"/>
                </a:solidFill>
                <a:latin typeface="Arial" charset="0"/>
              </a:rPr>
              <a:t>Learning </a:t>
            </a:r>
            <a:r>
              <a:rPr lang="en-US" sz="1200" b="1" dirty="0">
                <a:solidFill>
                  <a:prstClr val="black"/>
                </a:solidFill>
                <a:latin typeface="Arial" charset="0"/>
              </a:rPr>
              <a:t>to Fly</a:t>
            </a:r>
            <a:r>
              <a:rPr lang="en-US" sz="1200" dirty="0">
                <a:solidFill>
                  <a:prstClr val="black"/>
                </a:solidFill>
                <a:latin typeface="Arial" charset="0"/>
              </a:rPr>
              <a:t>   live :   </a:t>
            </a:r>
            <a:r>
              <a:rPr lang="en-US" sz="1100" dirty="0">
                <a:solidFill>
                  <a:prstClr val="black"/>
                </a:solidFill>
                <a:latin typeface="Arial" charset="0"/>
              </a:rPr>
              <a:t>5</a:t>
            </a:r>
            <a:r>
              <a:rPr lang="en-US" sz="1200" dirty="0">
                <a:solidFill>
                  <a:prstClr val="black"/>
                </a:solidFill>
                <a:latin typeface="Arial" charset="0"/>
              </a:rPr>
              <a:t> minutes </a:t>
            </a:r>
            <a:r>
              <a:rPr lang="en-US" sz="1200" dirty="0">
                <a:solidFill>
                  <a:prstClr val="black"/>
                </a:solidFill>
                <a:latin typeface="Arial" charset="0"/>
                <a:hlinkClick r:id="rId3"/>
              </a:rPr>
              <a:t>http://www.youtube.com/watch?v=4p_f7Df2-oM&amp;feature=related</a:t>
            </a:r>
            <a:r>
              <a:rPr lang="en-US" sz="1200" dirty="0">
                <a:solidFill>
                  <a:prstClr val="black"/>
                </a:solidFill>
                <a:latin typeface="Arial" charset="0"/>
              </a:rPr>
              <a:t> </a:t>
            </a:r>
            <a:endParaRPr lang="en-US" dirty="0"/>
          </a:p>
        </p:txBody>
      </p:sp>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88" t="12748" r="88" b="17426"/>
          <a:stretch/>
        </p:blipFill>
        <p:spPr bwMode="auto">
          <a:xfrm>
            <a:off x="1143000" y="3047999"/>
            <a:ext cx="4572000" cy="2394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600200" y="990600"/>
            <a:ext cx="2666499" cy="646331"/>
          </a:xfrm>
          <a:prstGeom prst="rect">
            <a:avLst/>
          </a:prstGeom>
          <a:noFill/>
        </p:spPr>
        <p:txBody>
          <a:bodyPr wrap="none" rtlCol="0">
            <a:spAutoFit/>
          </a:bodyPr>
          <a:lstStyle/>
          <a:p>
            <a:r>
              <a:rPr lang="en-US" dirty="0" smtClean="0">
                <a:solidFill>
                  <a:prstClr val="black"/>
                </a:solidFill>
              </a:rPr>
              <a:t>Quick break if you want…</a:t>
            </a:r>
          </a:p>
          <a:p>
            <a:r>
              <a:rPr lang="en-US" dirty="0" smtClean="0">
                <a:solidFill>
                  <a:prstClr val="black"/>
                </a:solidFill>
              </a:rPr>
              <a:t>And making a dream </a:t>
            </a:r>
            <a:endParaRPr lang="en-US" dirty="0">
              <a:solidFill>
                <a:prstClr val="black"/>
              </a:solidFill>
            </a:endParaRPr>
          </a:p>
        </p:txBody>
      </p:sp>
    </p:spTree>
    <p:extLst>
      <p:ext uri="{BB962C8B-B14F-4D97-AF65-F5344CB8AC3E}">
        <p14:creationId xmlns:p14="http://schemas.microsoft.com/office/powerpoint/2010/main" val="186783134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30000">
              <a:srgbClr val="0819FB"/>
            </a:gs>
            <a:gs pos="52000">
              <a:srgbClr val="1A8D48"/>
            </a:gs>
            <a:gs pos="60000">
              <a:srgbClr val="FFFF00"/>
            </a:gs>
            <a:gs pos="73000">
              <a:srgbClr val="EE3F17"/>
            </a:gs>
            <a:gs pos="88000">
              <a:srgbClr val="E81766"/>
            </a:gs>
            <a:gs pos="100000">
              <a:srgbClr val="A603AB"/>
            </a:gs>
          </a:gsLst>
          <a:lin ang="18600000" scaled="0"/>
          <a:tileRect/>
        </a:gradFill>
        <a:effectLst/>
      </p:bgPr>
    </p:bg>
    <p:spTree>
      <p:nvGrpSpPr>
        <p:cNvPr id="1" name=""/>
        <p:cNvGrpSpPr/>
        <p:nvPr/>
      </p:nvGrpSpPr>
      <p:grpSpPr>
        <a:xfrm>
          <a:off x="0" y="0"/>
          <a:ext cx="0" cy="0"/>
          <a:chOff x="0" y="0"/>
          <a:chExt cx="0" cy="0"/>
        </a:xfrm>
      </p:grpSpPr>
      <p:sp>
        <p:nvSpPr>
          <p:cNvPr id="2" name="Rectangle 1"/>
          <p:cNvSpPr/>
          <p:nvPr/>
        </p:nvSpPr>
        <p:spPr>
          <a:xfrm>
            <a:off x="979714" y="5219857"/>
            <a:ext cx="8610600" cy="707886"/>
          </a:xfrm>
          <a:prstGeom prst="rect">
            <a:avLst/>
          </a:prstGeom>
        </p:spPr>
        <p:txBody>
          <a:bodyPr wrap="square">
            <a:spAutoFit/>
          </a:bodyPr>
          <a:lstStyle/>
          <a:p>
            <a:pPr>
              <a:buFont typeface="Wingdings" pitchFamily="2" charset="2"/>
              <a:buChar char="ü"/>
            </a:pPr>
            <a:r>
              <a:rPr lang="en-US" sz="2000" dirty="0">
                <a:solidFill>
                  <a:prstClr val="black"/>
                </a:solidFill>
              </a:rPr>
              <a:t>Dreams provide a path to the unconscious areas of the mind, </a:t>
            </a:r>
          </a:p>
          <a:p>
            <a:r>
              <a:rPr lang="en-US" sz="2000" dirty="0">
                <a:solidFill>
                  <a:prstClr val="black"/>
                </a:solidFill>
              </a:rPr>
              <a:t>        and can be a map for the dreamer to anticipate difficulties and obstacles</a:t>
            </a:r>
          </a:p>
        </p:txBody>
      </p:sp>
      <p:sp>
        <p:nvSpPr>
          <p:cNvPr id="3" name="Rectangle 2"/>
          <p:cNvSpPr/>
          <p:nvPr/>
        </p:nvSpPr>
        <p:spPr>
          <a:xfrm>
            <a:off x="3352800" y="2380684"/>
            <a:ext cx="5562600" cy="2246769"/>
          </a:xfrm>
          <a:prstGeom prst="rect">
            <a:avLst/>
          </a:prstGeom>
        </p:spPr>
        <p:txBody>
          <a:bodyPr wrap="square">
            <a:spAutoFit/>
          </a:bodyPr>
          <a:lstStyle/>
          <a:p>
            <a:pPr marL="1257300" lvl="2" indent="-342900">
              <a:buFont typeface="Wingdings" panose="05000000000000000000" pitchFamily="2" charset="2"/>
              <a:buChar char="Ø"/>
            </a:pPr>
            <a:r>
              <a:rPr lang="en-US" sz="2000" dirty="0">
                <a:solidFill>
                  <a:srgbClr val="002060"/>
                </a:solidFill>
              </a:rPr>
              <a:t>A dream is a work of art</a:t>
            </a:r>
          </a:p>
          <a:p>
            <a:pPr lvl="2"/>
            <a:endParaRPr lang="en-US" sz="2000" dirty="0">
              <a:solidFill>
                <a:srgbClr val="002060"/>
              </a:solidFill>
            </a:endParaRPr>
          </a:p>
          <a:p>
            <a:pPr marL="1257300" lvl="2" indent="-342900">
              <a:buFont typeface="Wingdings" panose="05000000000000000000" pitchFamily="2" charset="2"/>
              <a:buChar char="Ø"/>
            </a:pPr>
            <a:r>
              <a:rPr lang="en-US" sz="2000" dirty="0">
                <a:solidFill>
                  <a:srgbClr val="002060"/>
                </a:solidFill>
              </a:rPr>
              <a:t> Metaphor isn’t necessarily a  metaphor</a:t>
            </a:r>
          </a:p>
          <a:p>
            <a:pPr marL="1257300" lvl="2" indent="-342900">
              <a:buFont typeface="Arial" panose="020B0604020202020204" pitchFamily="34" charset="0"/>
              <a:buChar char="•"/>
            </a:pPr>
            <a:r>
              <a:rPr lang="en-US" sz="2000" dirty="0">
                <a:solidFill>
                  <a:srgbClr val="002060"/>
                </a:solidFill>
              </a:rPr>
              <a:t>It can be a pun or a slang</a:t>
            </a:r>
          </a:p>
          <a:p>
            <a:pPr lvl="2"/>
            <a:endParaRPr lang="en-US" sz="2000" dirty="0">
              <a:solidFill>
                <a:srgbClr val="002060"/>
              </a:solidFill>
            </a:endParaRPr>
          </a:p>
          <a:p>
            <a:pPr marL="1257300" lvl="2" indent="-342900">
              <a:buFont typeface="Wingdings" panose="05000000000000000000" pitchFamily="2" charset="2"/>
              <a:buChar char="Ø"/>
            </a:pPr>
            <a:r>
              <a:rPr lang="en-US" sz="2000" dirty="0">
                <a:solidFill>
                  <a:srgbClr val="002060"/>
                </a:solidFill>
              </a:rPr>
              <a:t>He didn’t think dreams  were a disguise </a:t>
            </a:r>
          </a:p>
          <a:p>
            <a:pPr marL="1257300" lvl="2" indent="-342900">
              <a:buFont typeface="Arial" panose="020B0604020202020204" pitchFamily="34" charset="0"/>
              <a:buChar char="•"/>
            </a:pPr>
            <a:r>
              <a:rPr lang="en-US" sz="2000" dirty="0">
                <a:solidFill>
                  <a:srgbClr val="002060"/>
                </a:solidFill>
              </a:rPr>
              <a:t> not hidden expression</a:t>
            </a:r>
          </a:p>
        </p:txBody>
      </p:sp>
      <p:sp>
        <p:nvSpPr>
          <p:cNvPr id="6" name="Title 5"/>
          <p:cNvSpPr>
            <a:spLocks noGrp="1"/>
          </p:cNvSpPr>
          <p:nvPr>
            <p:ph type="title"/>
          </p:nvPr>
        </p:nvSpPr>
        <p:spPr>
          <a:xfrm>
            <a:off x="1417320" y="304800"/>
            <a:ext cx="7498080" cy="1143000"/>
          </a:xfrm>
        </p:spPr>
        <p:txBody>
          <a:bodyPr/>
          <a:lstStyle/>
          <a:p>
            <a:pPr marL="457200" lvl="1" rtl="0"/>
            <a:r>
              <a:rPr lang="en-US" sz="2800" b="1" kern="1200" dirty="0">
                <a:solidFill>
                  <a:srgbClr val="0070C0"/>
                </a:solidFill>
                <a:latin typeface="Gill Sans MT"/>
              </a:rPr>
              <a:t>One picture is worth a thousand words</a:t>
            </a:r>
            <a:br>
              <a:rPr lang="en-US" sz="2800" b="1" kern="1200" dirty="0">
                <a:solidFill>
                  <a:srgbClr val="0070C0"/>
                </a:solidFill>
                <a:latin typeface="Gill Sans MT"/>
              </a:rPr>
            </a:br>
            <a:endParaRPr lang="en-US" dirty="0">
              <a:solidFill>
                <a:srgbClr val="0070C0"/>
              </a:solidFill>
            </a:endParaRP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86282"/>
            <a:ext cx="3523814"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710882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9200" y="-152400"/>
            <a:ext cx="7498080" cy="1143000"/>
          </a:xfrm>
        </p:spPr>
        <p:txBody>
          <a:bodyPr>
            <a:normAutofit/>
          </a:bodyPr>
          <a:lstStyle/>
          <a:p>
            <a:r>
              <a:rPr lang="en-US" sz="2800" dirty="0" smtClean="0"/>
              <a:t>For more information  | class one:</a:t>
            </a:r>
            <a:endParaRPr lang="en-US" sz="2800" dirty="0"/>
          </a:p>
        </p:txBody>
      </p:sp>
      <p:sp>
        <p:nvSpPr>
          <p:cNvPr id="4" name="Content Placeholder 3"/>
          <p:cNvSpPr>
            <a:spLocks noGrp="1"/>
          </p:cNvSpPr>
          <p:nvPr>
            <p:ph idx="1"/>
          </p:nvPr>
        </p:nvSpPr>
        <p:spPr>
          <a:xfrm>
            <a:off x="1219200" y="838200"/>
            <a:ext cx="7696200" cy="5715000"/>
          </a:xfrm>
        </p:spPr>
        <p:txBody>
          <a:bodyPr>
            <a:normAutofit fontScale="85000" lnSpcReduction="20000"/>
          </a:bodyPr>
          <a:lstStyle/>
          <a:p>
            <a:pPr marL="82296" indent="0">
              <a:buNone/>
            </a:pPr>
            <a:r>
              <a:rPr lang="en-US" sz="1200" dirty="0" smtClean="0"/>
              <a:t>Rene Descartes </a:t>
            </a:r>
            <a:r>
              <a:rPr lang="en-US" sz="1200" dirty="0"/>
              <a:t>three dreams</a:t>
            </a:r>
            <a:r>
              <a:rPr lang="en-US" sz="1200" dirty="0" smtClean="0"/>
              <a:t>: </a:t>
            </a:r>
          </a:p>
          <a:p>
            <a:pPr marL="82296" indent="0">
              <a:buNone/>
            </a:pPr>
            <a:r>
              <a:rPr lang="en-US" sz="1200" dirty="0" smtClean="0">
                <a:hlinkClick r:id="rId2"/>
              </a:rPr>
              <a:t>https</a:t>
            </a:r>
            <a:r>
              <a:rPr lang="en-US" sz="1200" dirty="0">
                <a:hlinkClick r:id="rId2"/>
              </a:rPr>
              <a:t>://marilynkaydennis.wordpress.com/2010/08/25/the-three-dreams-of-rene-descartes</a:t>
            </a:r>
            <a:r>
              <a:rPr lang="en-US" sz="1200" dirty="0" smtClean="0">
                <a:hlinkClick r:id="rId2"/>
              </a:rPr>
              <a:t>/</a:t>
            </a:r>
            <a:endParaRPr lang="en-US" sz="1200" dirty="0" smtClean="0"/>
          </a:p>
          <a:p>
            <a:pPr marL="82296" indent="0">
              <a:buNone/>
            </a:pPr>
            <a:endParaRPr lang="en-US" sz="1200" dirty="0"/>
          </a:p>
          <a:p>
            <a:pPr marL="82296" indent="0">
              <a:buNone/>
            </a:pPr>
            <a:r>
              <a:rPr lang="en-US" sz="1200" b="1" dirty="0" smtClean="0"/>
              <a:t>Dr. </a:t>
            </a:r>
            <a:r>
              <a:rPr lang="en-US" sz="1200" b="1" dirty="0" err="1" smtClean="0"/>
              <a:t>Gazziniga</a:t>
            </a:r>
            <a:r>
              <a:rPr lang="en-US" sz="1200" b="1" dirty="0" smtClean="0"/>
              <a:t>: Split </a:t>
            </a:r>
            <a:r>
              <a:rPr lang="en-US" sz="1200" b="1" dirty="0"/>
              <a:t>brain </a:t>
            </a:r>
            <a:r>
              <a:rPr lang="en-US" sz="1200" b="1" dirty="0" smtClean="0"/>
              <a:t>research</a:t>
            </a:r>
          </a:p>
          <a:p>
            <a:pPr marL="82296" indent="0">
              <a:buNone/>
            </a:pPr>
            <a:r>
              <a:rPr lang="en-US" sz="1200" dirty="0" smtClean="0">
                <a:hlinkClick r:id="rId3"/>
              </a:rPr>
              <a:t>http</a:t>
            </a:r>
            <a:r>
              <a:rPr lang="en-US" sz="1200" dirty="0">
                <a:hlinkClick r:id="rId3"/>
              </a:rPr>
              <a:t>://www.informationphilosopher.com/solutions/scientists/gazzaniga</a:t>
            </a:r>
            <a:r>
              <a:rPr lang="en-US" sz="1200" dirty="0" smtClean="0">
                <a:hlinkClick r:id="rId3"/>
              </a:rPr>
              <a:t>/</a:t>
            </a:r>
            <a:endParaRPr lang="en-US" sz="1200" dirty="0" smtClean="0"/>
          </a:p>
          <a:p>
            <a:pPr marL="82296" indent="0">
              <a:buNone/>
            </a:pPr>
            <a:r>
              <a:rPr lang="en-US" sz="1200" b="1" dirty="0"/>
              <a:t> </a:t>
            </a:r>
            <a:endParaRPr lang="en-US" sz="1200" b="1" dirty="0" smtClean="0"/>
          </a:p>
          <a:p>
            <a:pPr marL="82296" indent="0">
              <a:buNone/>
            </a:pPr>
            <a:r>
              <a:rPr lang="en-US" sz="1200" b="1" dirty="0" smtClean="0"/>
              <a:t>Dr. </a:t>
            </a:r>
            <a:r>
              <a:rPr lang="en-US" sz="1200" b="1" dirty="0" err="1" smtClean="0"/>
              <a:t>Gazzinga</a:t>
            </a:r>
            <a:r>
              <a:rPr lang="en-US" sz="1200" b="1" dirty="0" smtClean="0"/>
              <a:t> and Alan </a:t>
            </a:r>
            <a:r>
              <a:rPr lang="en-US" sz="1200" b="1" dirty="0" err="1" smtClean="0"/>
              <a:t>Alda</a:t>
            </a:r>
            <a:r>
              <a:rPr lang="en-US" sz="1200" b="1" dirty="0" smtClean="0"/>
              <a:t>   -Brains work independently</a:t>
            </a:r>
          </a:p>
          <a:p>
            <a:pPr marL="82296" indent="0">
              <a:buNone/>
            </a:pPr>
            <a:r>
              <a:rPr lang="en-US" sz="1200" b="1" dirty="0">
                <a:hlinkClick r:id="rId4"/>
              </a:rPr>
              <a:t>https://</a:t>
            </a:r>
            <a:r>
              <a:rPr lang="en-US" sz="1200" b="1" dirty="0" smtClean="0">
                <a:hlinkClick r:id="rId4"/>
              </a:rPr>
              <a:t>www.youtube.com/watch?v=lfGwsAdS9Dc</a:t>
            </a:r>
            <a:endParaRPr lang="en-US" sz="1200" b="1" dirty="0" smtClean="0"/>
          </a:p>
          <a:p>
            <a:pPr marL="82296" indent="0">
              <a:buNone/>
            </a:pPr>
            <a:endParaRPr lang="en-US" sz="1200" dirty="0"/>
          </a:p>
          <a:p>
            <a:pPr marL="82296" indent="0">
              <a:buNone/>
            </a:pPr>
            <a:r>
              <a:rPr lang="en-US" sz="1200" b="1" dirty="0"/>
              <a:t>The Interpreter Within: </a:t>
            </a:r>
            <a:r>
              <a:rPr lang="en-US" sz="1200" b="1" dirty="0" smtClean="0"/>
              <a:t> The </a:t>
            </a:r>
            <a:r>
              <a:rPr lang="en-US" sz="1200" b="1" dirty="0"/>
              <a:t>Glue of Conscious </a:t>
            </a:r>
            <a:r>
              <a:rPr lang="en-US" sz="1200" b="1" dirty="0" smtClean="0"/>
              <a:t>Experience</a:t>
            </a:r>
            <a:endParaRPr lang="en-US" sz="1200" b="1" dirty="0"/>
          </a:p>
          <a:p>
            <a:pPr marL="82296" indent="0">
              <a:buNone/>
            </a:pPr>
            <a:r>
              <a:rPr lang="en-US" sz="1200" dirty="0" smtClean="0">
                <a:hlinkClick r:id="rId5"/>
              </a:rPr>
              <a:t>http</a:t>
            </a:r>
            <a:r>
              <a:rPr lang="en-US" sz="1200" dirty="0">
                <a:hlinkClick r:id="rId5"/>
              </a:rPr>
              <a:t>://</a:t>
            </a:r>
            <a:r>
              <a:rPr lang="en-US" sz="1200" dirty="0" smtClean="0">
                <a:hlinkClick r:id="rId5"/>
              </a:rPr>
              <a:t>www.dana.org/Cerebrum/Default.aspx?id=39343</a:t>
            </a:r>
            <a:endParaRPr lang="en-US" sz="1200" dirty="0" smtClean="0"/>
          </a:p>
          <a:p>
            <a:pPr marL="82296" indent="0">
              <a:buNone/>
            </a:pPr>
            <a:endParaRPr lang="en-US" sz="1200" dirty="0" smtClean="0"/>
          </a:p>
          <a:p>
            <a:pPr marL="82296" indent="0">
              <a:buNone/>
            </a:pPr>
            <a:r>
              <a:rPr lang="en-US" sz="1200" b="1" dirty="0"/>
              <a:t>Coma Patients</a:t>
            </a:r>
            <a:r>
              <a:rPr lang="en-US" sz="1200" dirty="0" smtClean="0"/>
              <a:t>: </a:t>
            </a:r>
            <a:r>
              <a:rPr lang="en-US" sz="1200" dirty="0" smtClean="0">
                <a:hlinkClick r:id="rId6"/>
              </a:rPr>
              <a:t>http</a:t>
            </a:r>
            <a:r>
              <a:rPr lang="en-US" sz="1200" dirty="0">
                <a:hlinkClick r:id="rId6"/>
              </a:rPr>
              <a:t>://</a:t>
            </a:r>
            <a:r>
              <a:rPr lang="en-US" sz="1200" dirty="0" smtClean="0">
                <a:hlinkClick r:id="rId6"/>
              </a:rPr>
              <a:t>www.medpagetoday.com/Neurology/HeadTrauma/40947</a:t>
            </a:r>
            <a:endParaRPr lang="en-US" sz="1200" dirty="0" smtClean="0"/>
          </a:p>
          <a:p>
            <a:pPr marL="82296" indent="0">
              <a:buNone/>
            </a:pPr>
            <a:endParaRPr lang="en-US" sz="1200" dirty="0" smtClean="0"/>
          </a:p>
          <a:p>
            <a:pPr marL="82296" indent="0">
              <a:buNone/>
            </a:pPr>
            <a:r>
              <a:rPr lang="en-US" sz="1200" b="1" dirty="0" smtClean="0"/>
              <a:t>See Monkey, See </a:t>
            </a:r>
            <a:r>
              <a:rPr lang="en-US" sz="1200" b="1" dirty="0"/>
              <a:t>monkey Do</a:t>
            </a:r>
            <a:r>
              <a:rPr lang="en-US" sz="1200" b="1" dirty="0" smtClean="0"/>
              <a:t>:  Mirror Neuron Research</a:t>
            </a:r>
          </a:p>
          <a:p>
            <a:pPr marL="82296" indent="0">
              <a:buNone/>
            </a:pPr>
            <a:r>
              <a:rPr lang="en-US" sz="1200" dirty="0" smtClean="0">
                <a:hlinkClick r:id="rId7"/>
              </a:rPr>
              <a:t>http</a:t>
            </a:r>
            <a:r>
              <a:rPr lang="en-US" sz="1200" dirty="0">
                <a:hlinkClick r:id="rId7"/>
              </a:rPr>
              <a:t>://</a:t>
            </a:r>
            <a:r>
              <a:rPr lang="en-US" sz="1200" dirty="0" smtClean="0">
                <a:hlinkClick r:id="rId7"/>
              </a:rPr>
              <a:t>www.psychologicalscience.org/index.php/news/releases/monkey-see-monkey-do-the-role-of-mirror-neurons-in-human-behavior.html</a:t>
            </a:r>
            <a:endParaRPr lang="en-US" sz="1200" dirty="0" smtClean="0"/>
          </a:p>
          <a:p>
            <a:pPr lvl="0">
              <a:buClr>
                <a:srgbClr val="629DD1"/>
              </a:buClr>
              <a:buNone/>
            </a:pPr>
            <a:r>
              <a:rPr lang="en-US" sz="1200" b="1" dirty="0">
                <a:solidFill>
                  <a:srgbClr val="002060"/>
                </a:solidFill>
              </a:rPr>
              <a:t>See Monkey,  See Monkey Do</a:t>
            </a:r>
          </a:p>
          <a:p>
            <a:pPr lvl="0">
              <a:buClr>
                <a:srgbClr val="629DD1"/>
              </a:buClr>
              <a:buNone/>
            </a:pPr>
            <a:r>
              <a:rPr lang="en-US" sz="1200" dirty="0">
                <a:solidFill>
                  <a:srgbClr val="66CCFF"/>
                </a:solidFill>
                <a:hlinkClick r:id="rId8"/>
              </a:rPr>
              <a:t>http://www.pbs.org/wgbh/nova/education/body/mirror-neurons.html</a:t>
            </a:r>
            <a:endParaRPr lang="en-US" sz="1200" dirty="0">
              <a:solidFill>
                <a:srgbClr val="66CCFF"/>
              </a:solidFill>
            </a:endParaRPr>
          </a:p>
          <a:p>
            <a:pPr lvl="0">
              <a:buClr>
                <a:srgbClr val="629DD1"/>
              </a:buClr>
              <a:buNone/>
            </a:pPr>
            <a:r>
              <a:rPr lang="en-US" sz="1200" b="1" dirty="0">
                <a:solidFill>
                  <a:srgbClr val="002060"/>
                </a:solidFill>
              </a:rPr>
              <a:t>Mirror Neurons and Intention</a:t>
            </a:r>
          </a:p>
          <a:p>
            <a:pPr lvl="0">
              <a:buClr>
                <a:srgbClr val="629DD1"/>
              </a:buClr>
              <a:buNone/>
            </a:pPr>
            <a:r>
              <a:rPr lang="en-US" sz="1200" dirty="0">
                <a:solidFill>
                  <a:prstClr val="black"/>
                </a:solidFill>
                <a:hlinkClick r:id="rId9"/>
              </a:rPr>
              <a:t>http://www.youtube.com/watch?v=Tq1-ZxV9Dc4</a:t>
            </a:r>
            <a:endParaRPr lang="en-US" sz="1200" dirty="0">
              <a:solidFill>
                <a:prstClr val="black"/>
              </a:solidFill>
            </a:endParaRPr>
          </a:p>
          <a:p>
            <a:pPr lvl="0">
              <a:buClr>
                <a:srgbClr val="629DD1"/>
              </a:buClr>
              <a:buNone/>
            </a:pPr>
            <a:r>
              <a:rPr lang="en-US" sz="1600" dirty="0">
                <a:solidFill>
                  <a:prstClr val="black"/>
                </a:solidFill>
              </a:rPr>
              <a:t>&gt;&gt;&gt; Did he prime me to want water,  or were my mirror neurons imitating him?</a:t>
            </a:r>
            <a:endParaRPr lang="en-US" sz="1400" dirty="0">
              <a:solidFill>
                <a:srgbClr val="242852">
                  <a:lumMod val="60000"/>
                  <a:lumOff val="40000"/>
                </a:srgbClr>
              </a:solidFill>
            </a:endParaRPr>
          </a:p>
          <a:p>
            <a:pPr lvl="0">
              <a:buClr>
                <a:srgbClr val="629DD1"/>
              </a:buClr>
              <a:buNone/>
            </a:pPr>
            <a:r>
              <a:rPr lang="en-US" sz="1400" dirty="0">
                <a:solidFill>
                  <a:srgbClr val="242852">
                    <a:lumMod val="60000"/>
                    <a:lumOff val="40000"/>
                  </a:srgbClr>
                </a:solidFill>
              </a:rPr>
              <a:t>Podcasters, Stuff You Should Know explain mirror neurons:  </a:t>
            </a:r>
          </a:p>
          <a:p>
            <a:pPr marL="82296" lvl="0" indent="0">
              <a:buClr>
                <a:srgbClr val="0F6FC6"/>
              </a:buClr>
              <a:buNone/>
            </a:pPr>
            <a:r>
              <a:rPr lang="en-US" sz="1000" dirty="0">
                <a:solidFill>
                  <a:prstClr val="black"/>
                </a:solidFill>
                <a:hlinkClick r:id="rId10"/>
              </a:rPr>
              <a:t>http://</a:t>
            </a:r>
            <a:r>
              <a:rPr lang="en-US" sz="1000" dirty="0" smtClean="0">
                <a:solidFill>
                  <a:prstClr val="black"/>
                </a:solidFill>
                <a:hlinkClick r:id="rId10"/>
              </a:rPr>
              <a:t>science.discovery.com/tv-shows/stuff-you-should-know/videos/stuff-you-should-know-mirror-neurons.htm</a:t>
            </a:r>
            <a:r>
              <a:rPr lang="en-US" sz="1400" dirty="0" smtClean="0">
                <a:solidFill>
                  <a:prstClr val="black"/>
                </a:solidFill>
                <a:hlinkClick r:id="rId10"/>
              </a:rPr>
              <a:t>S</a:t>
            </a:r>
            <a:endParaRPr lang="en-US" sz="1400" dirty="0" smtClean="0">
              <a:solidFill>
                <a:prstClr val="black"/>
              </a:solidFill>
            </a:endParaRPr>
          </a:p>
          <a:p>
            <a:pPr marL="82296" lvl="0" indent="0">
              <a:buClr>
                <a:srgbClr val="0F6FC6"/>
              </a:buClr>
              <a:buNone/>
            </a:pPr>
            <a:endParaRPr lang="en-US" sz="1400" dirty="0">
              <a:solidFill>
                <a:prstClr val="black"/>
              </a:solidFill>
            </a:endParaRPr>
          </a:p>
          <a:p>
            <a:pPr marL="82296" lvl="0" indent="0">
              <a:buClr>
                <a:srgbClr val="0F6FC6"/>
              </a:buClr>
              <a:buNone/>
            </a:pPr>
            <a:r>
              <a:rPr lang="en-US" sz="1400" dirty="0" smtClean="0">
                <a:solidFill>
                  <a:prstClr val="black"/>
                </a:solidFill>
              </a:rPr>
              <a:t>Synchronized </a:t>
            </a:r>
            <a:r>
              <a:rPr lang="en-US" sz="1400" dirty="0">
                <a:solidFill>
                  <a:prstClr val="black"/>
                </a:solidFill>
              </a:rPr>
              <a:t>Brain Waves Enable Rapid Learning;  MIT 2014 Research:</a:t>
            </a:r>
          </a:p>
          <a:p>
            <a:pPr lvl="0">
              <a:buClr>
                <a:srgbClr val="0F6FC6"/>
              </a:buClr>
            </a:pPr>
            <a:r>
              <a:rPr lang="en-US" sz="1400" dirty="0">
                <a:solidFill>
                  <a:prstClr val="black"/>
                </a:solidFill>
                <a:hlinkClick r:id="rId11"/>
              </a:rPr>
              <a:t>http://newsoffice.mit.edu/2014/synchronized-brain-waves-enable-rapid-learning-0612</a:t>
            </a:r>
            <a:endParaRPr lang="en-US" sz="1400" dirty="0">
              <a:solidFill>
                <a:prstClr val="black"/>
              </a:solidFill>
            </a:endParaRPr>
          </a:p>
          <a:p>
            <a:pPr lvl="0">
              <a:buClr>
                <a:srgbClr val="0F6FC6"/>
              </a:buClr>
            </a:pPr>
            <a:endParaRPr lang="en-US" sz="1400" dirty="0">
              <a:solidFill>
                <a:prstClr val="black"/>
              </a:solidFill>
            </a:endParaRPr>
          </a:p>
          <a:p>
            <a:pPr lvl="0">
              <a:buClr>
                <a:srgbClr val="629DD1"/>
              </a:buClr>
              <a:buNone/>
            </a:pPr>
            <a:endParaRPr lang="en-US" sz="1000" dirty="0">
              <a:solidFill>
                <a:prstClr val="black"/>
              </a:solidFill>
            </a:endParaRPr>
          </a:p>
          <a:p>
            <a:pPr marL="82296" indent="0">
              <a:buNone/>
            </a:pPr>
            <a:endParaRPr lang="en-US" sz="1200" dirty="0" smtClean="0"/>
          </a:p>
          <a:p>
            <a:pPr marL="82296" indent="0">
              <a:buNone/>
            </a:pPr>
            <a:endParaRPr lang="en-US" sz="1600" dirty="0" smtClean="0"/>
          </a:p>
          <a:p>
            <a:pPr marL="82296" indent="0">
              <a:buNone/>
            </a:pPr>
            <a:endParaRPr lang="en-US" sz="1600" dirty="0"/>
          </a:p>
          <a:p>
            <a:pPr marL="82296" indent="0">
              <a:buNone/>
            </a:pPr>
            <a:endParaRPr lang="en-US" sz="1600" dirty="0" smtClean="0"/>
          </a:p>
          <a:p>
            <a:pPr marL="82296" indent="0">
              <a:buNone/>
            </a:pPr>
            <a:endParaRPr lang="en-US" sz="1600" dirty="0"/>
          </a:p>
          <a:p>
            <a:pPr marL="82296" indent="0">
              <a:buNone/>
            </a:pPr>
            <a:endParaRPr lang="en-US" sz="1600" dirty="0" smtClean="0"/>
          </a:p>
          <a:p>
            <a:pPr marL="82296" indent="0">
              <a:buNone/>
            </a:pPr>
            <a:endParaRPr lang="en-US" sz="1600" dirty="0" smtClean="0"/>
          </a:p>
          <a:p>
            <a:pPr marL="82296" indent="0">
              <a:buNone/>
            </a:pPr>
            <a:endParaRPr lang="en-US" sz="1400" dirty="0"/>
          </a:p>
          <a:p>
            <a:pPr marL="82296" lvl="0" indent="0">
              <a:buClr>
                <a:srgbClr val="629DD1"/>
              </a:buClr>
              <a:buNone/>
            </a:pPr>
            <a:endParaRPr lang="en-US" dirty="0">
              <a:solidFill>
                <a:prstClr val="black"/>
              </a:solidFill>
            </a:endParaRPr>
          </a:p>
          <a:p>
            <a:pPr marL="82296" indent="0">
              <a:buNone/>
            </a:pPr>
            <a:endParaRPr lang="en-US" dirty="0" smtClean="0"/>
          </a:p>
          <a:p>
            <a:pPr marL="82296" indent="0">
              <a:buNone/>
            </a:pPr>
            <a:endParaRPr lang="en-US" dirty="0"/>
          </a:p>
        </p:txBody>
      </p:sp>
    </p:spTree>
    <p:extLst>
      <p:ext uri="{BB962C8B-B14F-4D97-AF65-F5344CB8AC3E}">
        <p14:creationId xmlns:p14="http://schemas.microsoft.com/office/powerpoint/2010/main" val="2923981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0340" y="1479551"/>
            <a:ext cx="2790825" cy="3342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1317020" y="-228600"/>
            <a:ext cx="7406640" cy="1472184"/>
          </a:xfrm>
        </p:spPr>
        <p:txBody>
          <a:bodyPr>
            <a:normAutofit/>
          </a:bodyPr>
          <a:lstStyle/>
          <a:p>
            <a:r>
              <a:rPr lang="en-US" sz="2800" b="1" dirty="0" smtClean="0">
                <a:solidFill>
                  <a:srgbClr val="002060"/>
                </a:solidFill>
              </a:rPr>
              <a:t>Deja Vu</a:t>
            </a:r>
            <a:endParaRPr lang="en-US" sz="2800" b="1" dirty="0">
              <a:solidFill>
                <a:srgbClr val="002060"/>
              </a:solidFill>
            </a:endParaRPr>
          </a:p>
        </p:txBody>
      </p:sp>
      <p:sp>
        <p:nvSpPr>
          <p:cNvPr id="3" name="Subtitle 2"/>
          <p:cNvSpPr>
            <a:spLocks noGrp="1"/>
          </p:cNvSpPr>
          <p:nvPr>
            <p:ph type="subTitle" idx="1"/>
          </p:nvPr>
        </p:nvSpPr>
        <p:spPr>
          <a:xfrm>
            <a:off x="1295400" y="762000"/>
            <a:ext cx="8077200" cy="3581400"/>
          </a:xfrm>
        </p:spPr>
        <p:txBody>
          <a:bodyPr>
            <a:normAutofit lnSpcReduction="10000"/>
          </a:bodyPr>
          <a:lstStyle/>
          <a:p>
            <a:pPr marL="484632" indent="-457200">
              <a:buFont typeface="Wingdings" pitchFamily="2" charset="2"/>
              <a:buChar char="Ø"/>
            </a:pPr>
            <a:endParaRPr lang="en-US" dirty="0" smtClean="0">
              <a:solidFill>
                <a:srgbClr val="002060"/>
              </a:solidFill>
            </a:endParaRPr>
          </a:p>
          <a:p>
            <a:pPr marL="484632" indent="-457200">
              <a:buFont typeface="Wingdings" pitchFamily="2" charset="2"/>
              <a:buChar char="Ø"/>
            </a:pPr>
            <a:endParaRPr lang="en-US" dirty="0">
              <a:solidFill>
                <a:srgbClr val="002060"/>
              </a:solidFill>
            </a:endParaRPr>
          </a:p>
          <a:p>
            <a:pPr marL="484632" indent="-457200">
              <a:buFont typeface="Wingdings" pitchFamily="2" charset="2"/>
              <a:buChar char="Ø"/>
            </a:pPr>
            <a:r>
              <a:rPr lang="en-US" dirty="0" smtClean="0">
                <a:solidFill>
                  <a:srgbClr val="002060"/>
                </a:solidFill>
              </a:rPr>
              <a:t>Schema</a:t>
            </a:r>
          </a:p>
          <a:p>
            <a:pPr marL="484632" indent="-457200">
              <a:buFont typeface="Wingdings" pitchFamily="2" charset="2"/>
              <a:buChar char="Ø"/>
            </a:pPr>
            <a:r>
              <a:rPr lang="en-US" dirty="0">
                <a:solidFill>
                  <a:srgbClr val="002060"/>
                </a:solidFill>
              </a:rPr>
              <a:t>Confabulation</a:t>
            </a:r>
          </a:p>
          <a:p>
            <a:pPr marL="484632" indent="-457200">
              <a:buFont typeface="Wingdings" pitchFamily="2" charset="2"/>
              <a:buChar char="Ø"/>
            </a:pPr>
            <a:r>
              <a:rPr lang="en-US" dirty="0" smtClean="0">
                <a:solidFill>
                  <a:srgbClr val="002060"/>
                </a:solidFill>
              </a:rPr>
              <a:t>Encoding and Retrieval</a:t>
            </a:r>
            <a:endParaRPr lang="en-US" dirty="0" smtClean="0">
              <a:solidFill>
                <a:srgbClr val="002060"/>
              </a:solidFill>
            </a:endParaRPr>
          </a:p>
          <a:p>
            <a:pPr marL="484632" indent="-457200">
              <a:buFont typeface="Wingdings" pitchFamily="2" charset="2"/>
              <a:buChar char="Ø"/>
            </a:pPr>
            <a:r>
              <a:rPr lang="en-US" dirty="0" smtClean="0">
                <a:solidFill>
                  <a:srgbClr val="002060"/>
                </a:solidFill>
              </a:rPr>
              <a:t>Precognition</a:t>
            </a:r>
            <a:endParaRPr lang="en-US" dirty="0" smtClean="0">
              <a:solidFill>
                <a:srgbClr val="002060"/>
              </a:solidFill>
            </a:endParaRPr>
          </a:p>
          <a:p>
            <a:pPr marL="484632" indent="-457200">
              <a:buFont typeface="Wingdings" pitchFamily="2" charset="2"/>
              <a:buChar char="Ø"/>
            </a:pPr>
            <a:r>
              <a:rPr lang="en-US" dirty="0" smtClean="0">
                <a:solidFill>
                  <a:srgbClr val="002060"/>
                </a:solidFill>
              </a:rPr>
              <a:t>Flow/ astral </a:t>
            </a:r>
            <a:r>
              <a:rPr lang="en-US" dirty="0" smtClean="0">
                <a:solidFill>
                  <a:srgbClr val="002060"/>
                </a:solidFill>
              </a:rPr>
              <a:t>plane</a:t>
            </a:r>
          </a:p>
          <a:p>
            <a:pPr marL="484632" indent="-457200">
              <a:buFont typeface="Wingdings" pitchFamily="2" charset="2"/>
              <a:buChar char="Ø"/>
            </a:pPr>
            <a:r>
              <a:rPr lang="en-US" dirty="0" smtClean="0">
                <a:solidFill>
                  <a:srgbClr val="002060"/>
                </a:solidFill>
              </a:rPr>
              <a:t>False Memory</a:t>
            </a:r>
            <a:endParaRPr lang="en-US" dirty="0" smtClean="0">
              <a:solidFill>
                <a:srgbClr val="002060"/>
              </a:solidFill>
            </a:endParaRPr>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225" y="470535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4343400"/>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2367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990600"/>
            <a:ext cx="8652578"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 y="6172200"/>
            <a:ext cx="7216591" cy="369332"/>
          </a:xfrm>
          <a:prstGeom prst="rect">
            <a:avLst/>
          </a:prstGeom>
          <a:noFill/>
        </p:spPr>
        <p:txBody>
          <a:bodyPr wrap="none" rtlCol="0">
            <a:spAutoFit/>
          </a:bodyPr>
          <a:lstStyle/>
          <a:p>
            <a:r>
              <a:rPr lang="en-US" dirty="0" smtClean="0"/>
              <a:t>Curtain, inspired </a:t>
            </a:r>
            <a:r>
              <a:rPr lang="en-US" dirty="0"/>
              <a:t>b</a:t>
            </a:r>
            <a:r>
              <a:rPr lang="en-US" dirty="0" smtClean="0"/>
              <a:t>y Chagall, for theatre performance of Fiddler on the Roof</a:t>
            </a:r>
            <a:endParaRPr lang="en-US" dirty="0"/>
          </a:p>
        </p:txBody>
      </p:sp>
    </p:spTree>
    <p:extLst>
      <p:ext uri="{BB962C8B-B14F-4D97-AF65-F5344CB8AC3E}">
        <p14:creationId xmlns:p14="http://schemas.microsoft.com/office/powerpoint/2010/main" val="23124061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609600"/>
            <a:ext cx="9144000" cy="2057400"/>
          </a:xfrm>
        </p:spPr>
        <p:txBody>
          <a:bodyPr>
            <a:noAutofit/>
          </a:bodyPr>
          <a:lstStyle/>
          <a:p>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400" dirty="0" smtClean="0"/>
              <a:t> </a:t>
            </a:r>
            <a:r>
              <a:rPr lang="en-US" sz="2800" b="1" cap="small" dirty="0" smtClean="0">
                <a:latin typeface="Microsoft YaHei UI Light" panose="020B0502040204020203" pitchFamily="34" charset="-122"/>
                <a:ea typeface="Microsoft YaHei UI Light" panose="020B0502040204020203" pitchFamily="34" charset="-122"/>
              </a:rPr>
              <a:t>Marc Chagall </a:t>
            </a:r>
            <a:r>
              <a:rPr lang="en-US" sz="2400" cap="small" dirty="0" smtClean="0">
                <a:latin typeface="Perpetua Titling MT" panose="02020502060505020804" pitchFamily="18" charset="0"/>
              </a:rPr>
              <a:t/>
            </a:r>
            <a:br>
              <a:rPr lang="en-US" sz="2400" cap="small" dirty="0" smtClean="0">
                <a:latin typeface="Perpetua Titling MT" panose="02020502060505020804" pitchFamily="18" charset="0"/>
              </a:rPr>
            </a:br>
            <a:r>
              <a:rPr lang="en-US" sz="2000" cap="small" dirty="0" smtClean="0">
                <a:latin typeface="+mn-lt"/>
              </a:rPr>
              <a:t>H</a:t>
            </a:r>
            <a:r>
              <a:rPr lang="en-US" sz="2000" b="1" cap="none" dirty="0" smtClean="0">
                <a:latin typeface="+mn-lt"/>
              </a:rPr>
              <a:t>is paintings have a few distinct images  in an unlikely association that would be       bizarre in real life, but typical of images we see in dreams.</a:t>
            </a:r>
            <a:r>
              <a:rPr lang="en-US" sz="2000" b="1" cap="none" dirty="0">
                <a:latin typeface="+mn-lt"/>
              </a:rPr>
              <a:t> </a:t>
            </a:r>
            <a:r>
              <a:rPr lang="en-US" sz="2000" b="1" cap="none" dirty="0" smtClean="0">
                <a:latin typeface="+mn-lt"/>
              </a:rPr>
              <a:t> </a:t>
            </a:r>
            <a:br>
              <a:rPr lang="en-US" sz="2000" b="1" cap="none" dirty="0" smtClean="0">
                <a:latin typeface="+mn-lt"/>
              </a:rPr>
            </a:br>
            <a:r>
              <a:rPr lang="en-US" sz="2000" b="1" cap="none" dirty="0" smtClean="0">
                <a:latin typeface="+mn-lt"/>
              </a:rPr>
              <a:t>His spontaneity and ability to express a dream-world is why his work is so loved </a:t>
            </a:r>
            <a:endParaRPr lang="en-US" sz="2000" b="1" cap="none" dirty="0">
              <a:latin typeface="+mn-lt"/>
            </a:endParaRPr>
          </a:p>
        </p:txBody>
      </p:sp>
      <p:pic>
        <p:nvPicPr>
          <p:cNvPr id="4" name="Content Placeholder 3" descr="Chagall.jpg"/>
          <p:cNvPicPr>
            <a:picLocks noGrp="1" noChangeAspect="1"/>
          </p:cNvPicPr>
          <p:nvPr>
            <p:ph idx="4294967295"/>
          </p:nvPr>
        </p:nvPicPr>
        <p:blipFill>
          <a:blip r:embed="rId2" cstate="print"/>
          <a:stretch>
            <a:fillRect/>
          </a:stretch>
        </p:blipFill>
        <p:spPr>
          <a:xfrm>
            <a:off x="493032" y="1981199"/>
            <a:ext cx="5831568" cy="4257017"/>
          </a:xfrm>
        </p:spPr>
      </p:pic>
      <p:sp>
        <p:nvSpPr>
          <p:cNvPr id="3" name="AutoShape 2" descr="Image result for chagall paintings with a viol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30556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4.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4.jpeg"/></Relationships>
</file>

<file path=ppt/theme/_rels/theme15.xml.rels><?xml version="1.0" encoding="UTF-8" standalone="yes"?>
<Relationships xmlns="http://schemas.openxmlformats.org/package/2006/relationships"><Relationship Id="rId1" Type="http://schemas.openxmlformats.org/officeDocument/2006/relationships/image" Target="../media/image4.jpeg"/></Relationships>
</file>

<file path=ppt/theme/_rels/theme16.xml.rels><?xml version="1.0" encoding="UTF-8" standalone="yes"?>
<Relationships xmlns="http://schemas.openxmlformats.org/package/2006/relationships"><Relationship Id="rId1" Type="http://schemas.openxmlformats.org/officeDocument/2006/relationships/image" Target="../media/image4.jpeg"/></Relationships>
</file>

<file path=ppt/theme/_rels/theme17.xml.rels><?xml version="1.0" encoding="UTF-8" standalone="yes"?>
<Relationships xmlns="http://schemas.openxmlformats.org/package/2006/relationships"><Relationship Id="rId1" Type="http://schemas.openxmlformats.org/officeDocument/2006/relationships/image" Target="../media/image4.jpeg"/></Relationships>
</file>

<file path=ppt/theme/_rels/theme18.xml.rels><?xml version="1.0" encoding="UTF-8" standalone="yes"?>
<Relationships xmlns="http://schemas.openxmlformats.org/package/2006/relationships"><Relationship Id="rId1" Type="http://schemas.openxmlformats.org/officeDocument/2006/relationships/image" Target="../media/image4.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NULL"/></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_rels/theme6.xml.rels><?xml version="1.0" encoding="UTF-8" standalone="yes"?>
<Relationships xmlns="http://schemas.openxmlformats.org/package/2006/relationships"><Relationship Id="rId1" Type="http://schemas.openxmlformats.org/officeDocument/2006/relationships/image" Target="../media/image4.jpeg"/></Relationships>
</file>

<file path=ppt/theme/_rels/theme7.xml.rels><?xml version="1.0" encoding="UTF-8" standalone="yes"?>
<Relationships xmlns="http://schemas.openxmlformats.org/package/2006/relationships"><Relationship Id="rId1" Type="http://schemas.openxmlformats.org/officeDocument/2006/relationships/image" Target="../media/image4.jpeg"/></Relationships>
</file>

<file path=ppt/theme/_rels/theme8.xml.rels><?xml version="1.0" encoding="UTF-8" standalone="yes"?>
<Relationships xmlns="http://schemas.openxmlformats.org/package/2006/relationships"><Relationship Id="rId1" Type="http://schemas.openxmlformats.org/officeDocument/2006/relationships/image" Target="../media/image4.jpeg"/></Relationships>
</file>

<file path=ppt/theme/_rels/theme9.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Celestial">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10.xml><?xml version="1.0" encoding="utf-8"?>
<a:theme xmlns:a="http://schemas.openxmlformats.org/drawingml/2006/main" name="2_Celestial">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11.xml><?xml version="1.0" encoding="utf-8"?>
<a:theme xmlns:a="http://schemas.openxmlformats.org/drawingml/2006/main" name="6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2.xml><?xml version="1.0" encoding="utf-8"?>
<a:theme xmlns:a="http://schemas.openxmlformats.org/drawingml/2006/main" name="3_Celestial">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13.xml><?xml version="1.0" encoding="utf-8"?>
<a:theme xmlns:a="http://schemas.openxmlformats.org/drawingml/2006/main" name="4_Celestial">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14.xml><?xml version="1.0" encoding="utf-8"?>
<a:theme xmlns:a="http://schemas.openxmlformats.org/drawingml/2006/main" name="7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5.xml><?xml version="1.0" encoding="utf-8"?>
<a:theme xmlns:a="http://schemas.openxmlformats.org/drawingml/2006/main" name="12_Solstic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6.xml><?xml version="1.0" encoding="utf-8"?>
<a:theme xmlns:a="http://schemas.openxmlformats.org/drawingml/2006/main" name="8_Solstic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7.xml><?xml version="1.0" encoding="utf-8"?>
<a:theme xmlns:a="http://schemas.openxmlformats.org/drawingml/2006/main" name="9_Solstic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8.xml><?xml version="1.0" encoding="utf-8"?>
<a:theme xmlns:a="http://schemas.openxmlformats.org/drawingml/2006/main" name="18_Solst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9.xml><?xml version="1.0" encoding="utf-8"?>
<a:theme xmlns:a="http://schemas.openxmlformats.org/drawingml/2006/main" name="5_Celestial">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2.xml><?xml version="1.0" encoding="utf-8"?>
<a:theme xmlns:a="http://schemas.openxmlformats.org/drawingml/2006/main" name="4_Solstic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4.xml><?xml version="1.0" encoding="utf-8"?>
<a:theme xmlns:a="http://schemas.openxmlformats.org/drawingml/2006/main" name="2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5.xml><?xml version="1.0" encoding="utf-8"?>
<a:theme xmlns:a="http://schemas.openxmlformats.org/drawingml/2006/main" name="1_Solstic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6.xml><?xml version="1.0" encoding="utf-8"?>
<a:theme xmlns:a="http://schemas.openxmlformats.org/drawingml/2006/main" name="3_Solstic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7.xml><?xml version="1.0" encoding="utf-8"?>
<a:theme xmlns:a="http://schemas.openxmlformats.org/drawingml/2006/main" name="19_Solstic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8.xml><?xml version="1.0" encoding="utf-8"?>
<a:theme xmlns:a="http://schemas.openxmlformats.org/drawingml/2006/main" name="5_Solstic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9.xml><?xml version="1.0" encoding="utf-8"?>
<a:theme xmlns:a="http://schemas.openxmlformats.org/drawingml/2006/main" name="Solst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11448</TotalTime>
  <Words>4563</Words>
  <Application>Microsoft Office PowerPoint</Application>
  <PresentationFormat>On-screen Show (4:3)</PresentationFormat>
  <Paragraphs>762</Paragraphs>
  <Slides>75</Slides>
  <Notes>21</Notes>
  <HiddenSlides>0</HiddenSlides>
  <MMClips>0</MMClips>
  <ScaleCrop>false</ScaleCrop>
  <HeadingPairs>
    <vt:vector size="4" baseType="variant">
      <vt:variant>
        <vt:lpstr>Theme</vt:lpstr>
      </vt:variant>
      <vt:variant>
        <vt:i4>19</vt:i4>
      </vt:variant>
      <vt:variant>
        <vt:lpstr>Slide Titles</vt:lpstr>
      </vt:variant>
      <vt:variant>
        <vt:i4>75</vt:i4>
      </vt:variant>
    </vt:vector>
  </HeadingPairs>
  <TitlesOfParts>
    <vt:vector size="94" baseType="lpstr">
      <vt:lpstr>Celestial</vt:lpstr>
      <vt:lpstr>4_Solstice</vt:lpstr>
      <vt:lpstr>1_Celestial</vt:lpstr>
      <vt:lpstr>2_Solstice</vt:lpstr>
      <vt:lpstr>1_Solstice</vt:lpstr>
      <vt:lpstr>3_Solstice</vt:lpstr>
      <vt:lpstr>19_Solstice</vt:lpstr>
      <vt:lpstr>5_Solstice</vt:lpstr>
      <vt:lpstr>Solstice</vt:lpstr>
      <vt:lpstr>2_Celestial</vt:lpstr>
      <vt:lpstr>6_Solstice</vt:lpstr>
      <vt:lpstr>3_Celestial</vt:lpstr>
      <vt:lpstr>4_Celestial</vt:lpstr>
      <vt:lpstr>7_Solstice</vt:lpstr>
      <vt:lpstr>12_Solstice</vt:lpstr>
      <vt:lpstr>8_Solstice</vt:lpstr>
      <vt:lpstr>9_Solstice</vt:lpstr>
      <vt:lpstr>18_Solstice</vt:lpstr>
      <vt:lpstr>5_Celestial</vt:lpstr>
      <vt:lpstr>Dreams, Dreaming and the Subconscious </vt:lpstr>
      <vt:lpstr>PowerPoint Presentation</vt:lpstr>
      <vt:lpstr>PowerPoint Presentation</vt:lpstr>
      <vt:lpstr>Sir Arthur tansley</vt:lpstr>
      <vt:lpstr>Are you a dreamer?</vt:lpstr>
      <vt:lpstr>PowerPoint Presentation</vt:lpstr>
      <vt:lpstr>Marc Chagall Cow with a Parasol</vt:lpstr>
      <vt:lpstr>PowerPoint Presentation</vt:lpstr>
      <vt:lpstr>     Marc Chagall  His paintings have a few distinct images  in an unlikely association that would be       bizarre in real life, but typical of images we see in dreams.   His spontaneity and ability to express a dream-world is why his work is so loved </vt:lpstr>
      <vt:lpstr>PowerPoint Presentation</vt:lpstr>
      <vt:lpstr>PowerPoint Presentation</vt:lpstr>
      <vt:lpstr>Bistable Perception /Multistable Perception</vt:lpstr>
      <vt:lpstr>  </vt:lpstr>
      <vt:lpstr>    what’s  MISSING  ?         YOUR PERSPECTIVE          of  the  horizon     </vt:lpstr>
      <vt:lpstr>Gestalt</vt:lpstr>
      <vt:lpstr>POP-PSYCHOLOGY     and myths</vt:lpstr>
      <vt:lpstr>PowerPoint Presentation</vt:lpstr>
      <vt:lpstr>The Split-Brain  (Gazzaniga &amp; Sperry at Cal-Tech)</vt:lpstr>
      <vt:lpstr>Split-Brains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it possible to share Thoughts and dreams?</vt:lpstr>
      <vt:lpstr>Synchronized Brain Waves enable rapid learning; new research 2014</vt:lpstr>
      <vt:lpstr>If a tree falls in your dream,        why does it make a sound?</vt:lpstr>
      <vt:lpstr>Where the wild things are</vt:lpstr>
      <vt:lpstr>Memory </vt:lpstr>
      <vt:lpstr> Memory </vt:lpstr>
      <vt:lpstr>EXPLICIT MEMORY IS CONSCIOUS:</vt:lpstr>
      <vt:lpstr>Explicit Memory/Declarative</vt:lpstr>
      <vt:lpstr>Implicit Memory/nondeclarative</vt:lpstr>
      <vt:lpstr>IMPLICIT MEMORY</vt:lpstr>
      <vt:lpstr>TWO BRAINS </vt:lpstr>
      <vt:lpstr>Clive Waring</vt:lpstr>
      <vt:lpstr>Dreams include images and memories</vt:lpstr>
      <vt:lpstr>Theory  (#2 of 6) Matt Wilson,  MIT Center for Learning and Memory Dreams Create Wisdom</vt:lpstr>
      <vt:lpstr>Memory Systems</vt:lpstr>
      <vt:lpstr>Sleep is important for memory</vt:lpstr>
      <vt:lpstr>BRAIN FREEZE</vt:lpstr>
      <vt:lpstr>PowerPoint Presentation</vt:lpstr>
      <vt:lpstr>PowerPoint Presentation</vt:lpstr>
      <vt:lpstr>DREAM Theory (#3 of 6) Francis Crick: Nobel in Physiology for discovering structure of DNA   Dreaming is Like Defragmenting Your Hard Drive</vt:lpstr>
      <vt:lpstr>PowerPoint Presentation</vt:lpstr>
      <vt:lpstr>PowerPoint Presentation</vt:lpstr>
      <vt:lpstr>Default Network  </vt:lpstr>
      <vt:lpstr>       Calvin Hall:    Dreams are a cognitive process               </vt:lpstr>
      <vt:lpstr>One picture is worth a thousand words </vt:lpstr>
      <vt:lpstr>based on large amounts of data, his research shows</vt:lpstr>
      <vt:lpstr>PowerPoint Presentation</vt:lpstr>
      <vt:lpstr> G. William Dumhoff  Dreams Have Psychological Meaning  &amp; Cultural Uses,  but No Known Adaptive Function</vt:lpstr>
      <vt:lpstr>Bill Dumhoff Current theories don’t explain why we dream.  We need a new dream theory based on a neurocognitive theory of dreaming that includes:</vt:lpstr>
      <vt:lpstr>The Chemicals of Sleep… or not</vt:lpstr>
      <vt:lpstr>Chemicals and Sleep</vt:lpstr>
      <vt:lpstr>Brain waves </vt:lpstr>
      <vt:lpstr>PowerPoint Presentation</vt:lpstr>
      <vt:lpstr>Delta Waves</vt:lpstr>
      <vt:lpstr>changes while we sleep </vt:lpstr>
      <vt:lpstr>Why are dreams weird?</vt:lpstr>
      <vt:lpstr>Stages of sleep: Non-REM</vt:lpstr>
      <vt:lpstr>Hypnagogic Images or Hallucinations Hypnopompic Images (parasomnia- sleep disorder)</vt:lpstr>
      <vt:lpstr>Salvador Dali</vt:lpstr>
      <vt:lpstr>PowerPoint Presentation</vt:lpstr>
      <vt:lpstr> The Neuroscience of Dreams according to Hobson </vt:lpstr>
      <vt:lpstr>Allan Hobson   Activation synthesis </vt:lpstr>
      <vt:lpstr>REM sleep</vt:lpstr>
      <vt:lpstr>Nightmares and Dream Revision</vt:lpstr>
      <vt:lpstr>PowerPoint Presentation</vt:lpstr>
      <vt:lpstr>PowerPoint Presentation</vt:lpstr>
      <vt:lpstr>One picture is worth a thousand words </vt:lpstr>
      <vt:lpstr>For more information  | class one:</vt:lpstr>
      <vt:lpstr>Deja Vu</vt:lpstr>
    </vt:vector>
  </TitlesOfParts>
  <Company>Salem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CJA</dc:creator>
  <cp:lastModifiedBy>CJA</cp:lastModifiedBy>
  <cp:revision>69</cp:revision>
  <dcterms:created xsi:type="dcterms:W3CDTF">2015-07-05T13:39:26Z</dcterms:created>
  <dcterms:modified xsi:type="dcterms:W3CDTF">2015-07-25T18:34:09Z</dcterms:modified>
</cp:coreProperties>
</file>